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Roboto"/>
      <p:regular r:id="rId45"/>
      <p:bold r:id="rId46"/>
      <p:italic r:id="rId47"/>
      <p:boldItalic r:id="rId48"/>
    </p:embeddedFont>
    <p:embeddedFont>
      <p:font typeface="Merriweather"/>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Merriweath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erriweather-italic.fntdata"/><Relationship Id="rId50" Type="http://schemas.openxmlformats.org/officeDocument/2006/relationships/font" Target="fonts/Merriweather-bold.fntdata"/><Relationship Id="rId52" Type="http://schemas.openxmlformats.org/officeDocument/2006/relationships/font" Target="fonts/Merriweather-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4820f2e5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4820f2e5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0e6a4ceeb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10e6a4ceeb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e676453a8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ee676453a8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e676453a8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e676453a8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10e6a4cee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10e6a4cee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0e6a4ce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10e6a4ce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ee676453a8_0_1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ee676453a8_0_1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ef832190c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ef832190c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7db4ccefb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7db4ccefb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790ac0d70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790ac0d70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ee676453a8_0_1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ee676453a8_0_1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ee676453a8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ee676453a8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ee676453a8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ee676453a8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ef192a76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ef192a76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7de4b59c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7de4b59c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d1def266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d1def266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b6b5777bc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b6b5777bc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eed15e285e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eed15e285e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eed15e285e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eed15e285e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eef192a76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eef192a76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ed15e285e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eed15e285e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fc32f79b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fc32f79b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eed15e285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eed15e285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eed15e285e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eed15e285e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eed15e285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eed15e285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ee676453a8_0_1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ee676453a8_0_1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04c31fa6a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04c31fa6a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ee676453a8_0_1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ee676453a8_0_1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49d59fc49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49d59fc4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04c31fa6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04c31fa6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ee676453a8_0_1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ee676453a8_0_1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ee676453a8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ee676453a8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2b2c6573c7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2b2c6573c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2b2c6573c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2b2c6573c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2b2c6573c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2b2c6573c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2b2c6573c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2b2c6573c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2b2c6573c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2b2c6573c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ee676453a8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ee676453a8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C9DAF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www.sapiens.org/biology/race-scientific-taxonomy/" TargetMode="External"/><Relationship Id="rId4" Type="http://schemas.openxmlformats.org/officeDocument/2006/relationships/hyperlink" Target="https://www.voxweb.nl/english/linnaeus-was-definitely-a-racist" TargetMode="External"/><Relationship Id="rId5" Type="http://schemas.openxmlformats.org/officeDocument/2006/relationships/image" Target="../media/image26.png"/><Relationship Id="rId6" Type="http://schemas.openxmlformats.org/officeDocument/2006/relationships/image" Target="../media/image36.png"/><Relationship Id="rId7"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64.png"/><Relationship Id="rId5" Type="http://schemas.openxmlformats.org/officeDocument/2006/relationships/image" Target="../media/image51.png"/><Relationship Id="rId6" Type="http://schemas.openxmlformats.org/officeDocument/2006/relationships/image" Target="../media/image42.png"/><Relationship Id="rId7"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sitn.hms.harvard.edu/flash/2017/science-genetics-reshaping-race-debate-21st-century/#:~:text=Furthermore%2C%20even%20when%20region%2Dspecific,have%20distinct%2C%20unifying%20genetic%20identities." TargetMode="External"/><Relationship Id="rId4" Type="http://schemas.openxmlformats.org/officeDocument/2006/relationships/hyperlink" Target="https://www.healthline.com/health-news/biologically-race-only-skin-deep" TargetMode="External"/><Relationship Id="rId9" Type="http://schemas.openxmlformats.org/officeDocument/2006/relationships/hyperlink" Target="https://news.osu.edu/race-is-an-invented-concept-but-an-impactful-one-researchers-say/" TargetMode="External"/><Relationship Id="rId5" Type="http://schemas.openxmlformats.org/officeDocument/2006/relationships/hyperlink" Target="https://www.pbs.org/race/000_About/002_04-background-01-07.htm" TargetMode="External"/><Relationship Id="rId6" Type="http://schemas.openxmlformats.org/officeDocument/2006/relationships/hyperlink" Target="https://time.com/91081/what-science-says-about-race-and-genetics/" TargetMode="External"/><Relationship Id="rId7" Type="http://schemas.openxmlformats.org/officeDocument/2006/relationships/hyperlink" Target="https://www.wondriumdaily.com/mitochondrial-eve-the-mother-of-all-human-beings/" TargetMode="External"/><Relationship Id="rId8" Type="http://schemas.openxmlformats.org/officeDocument/2006/relationships/hyperlink" Target="https://www.sapiens.org/biology/is-race-rea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goodreads.com/work/quotes/94051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0.png"/><Relationship Id="rId10" Type="http://schemas.openxmlformats.org/officeDocument/2006/relationships/image" Target="../media/image4.png"/><Relationship Id="rId9"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r2hub.org/library/overt-and-covert-racism" TargetMode="External"/><Relationship Id="rId4" Type="http://schemas.openxmlformats.org/officeDocument/2006/relationships/image" Target="../media/image50.png"/><Relationship Id="rId5"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8.png"/><Relationship Id="rId4" Type="http://schemas.openxmlformats.org/officeDocument/2006/relationships/image" Target="../media/image61.png"/><Relationship Id="rId5"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7.png"/><Relationship Id="rId4" Type="http://schemas.openxmlformats.org/officeDocument/2006/relationships/image" Target="../media/image55.png"/><Relationship Id="rId5" Type="http://schemas.openxmlformats.org/officeDocument/2006/relationships/image" Target="../media/image62.png"/><Relationship Id="rId6" Type="http://schemas.openxmlformats.org/officeDocument/2006/relationships/hyperlink" Target="https://www.vox.com/2016/2/1/10889138/coded-language-thug-bossy" TargetMode="External"/><Relationship Id="rId7" Type="http://schemas.openxmlformats.org/officeDocument/2006/relationships/hyperlink" Target="https://www.teenvogue.com/story/coded-language-race-educatio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www.youtube.com/watch?v=X7OlolxGZQQ" TargetMode="Externa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6.png"/></Relationships>
</file>

<file path=ppt/slides/_rels/slide3.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9.png"/><Relationship Id="rId13" Type="http://schemas.openxmlformats.org/officeDocument/2006/relationships/image" Target="../media/image28.png"/><Relationship Id="rId12"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2.png"/><Relationship Id="rId1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3.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79.png"/><Relationship Id="rId5" Type="http://schemas.openxmlformats.org/officeDocument/2006/relationships/image" Target="../media/image67.png"/><Relationship Id="rId6" Type="http://schemas.openxmlformats.org/officeDocument/2006/relationships/image" Target="../media/image65.png"/><Relationship Id="rId7"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www.youtube.com/watch?v=JY_AB1j5Ufs" TargetMode="External"/><Relationship Id="rId4" Type="http://schemas.openxmlformats.org/officeDocument/2006/relationships/image" Target="../media/image8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www.politico.com/news/magazine/2023/01/31/ap-african-american-studies-desantis-00080265" TargetMode="External"/><Relationship Id="rId4" Type="http://schemas.openxmlformats.org/officeDocument/2006/relationships/hyperlink" Target="https://www.npr.org/2023/02/01/1153434464/college-boards-revised-ap-african-american-studies-course-draws-new-criticism" TargetMode="External"/><Relationship Id="rId9" Type="http://schemas.openxmlformats.org/officeDocument/2006/relationships/hyperlink" Target="https://www.fldoe.org/academics/standards/subject-areas/social-studies/african-amer-hist.stml" TargetMode="External"/><Relationship Id="rId5" Type="http://schemas.openxmlformats.org/officeDocument/2006/relationships/hyperlink" Target="https://www.brookings.edu/articles/why-are-states-banning-critical-race-theory/" TargetMode="External"/><Relationship Id="rId6" Type="http://schemas.openxmlformats.org/officeDocument/2006/relationships/hyperlink" Target="https://www.usatoday.com/story/news/education/2023/02/01/florida-ap-african-american-studies-framework/11136117002/" TargetMode="External"/><Relationship Id="rId7" Type="http://schemas.openxmlformats.org/officeDocument/2006/relationships/hyperlink" Target="https://pen.org/report/americas-censored-classrooms/" TargetMode="External"/><Relationship Id="rId8" Type="http://schemas.openxmlformats.org/officeDocument/2006/relationships/hyperlink" Target="https://abcnews.go.com/US/teachers-students-speak-texas-laws-targeting-critical-race/story?id=79391492" TargetMode="External"/></Relationships>
</file>

<file path=ppt/slides/_rels/slide35.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72.png"/><Relationship Id="rId13" Type="http://schemas.openxmlformats.org/officeDocument/2006/relationships/image" Target="../media/image78.png"/><Relationship Id="rId12" Type="http://schemas.openxmlformats.org/officeDocument/2006/relationships/image" Target="../media/image85.png"/><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forbes.com/sites/conormurray/2023/06/06/what-does-woke-even-mean-how-a-decades-old-racial-justice-term-became-co-opted-by-politics/?sh=7b6b42b1513d" TargetMode="External"/><Relationship Id="rId4" Type="http://schemas.openxmlformats.org/officeDocument/2006/relationships/hyperlink" Target="https://www.theguardian.com/us-news/2023/mar/04/critical-race-theory-kimberle-crenshaw-segregation-us-democracy" TargetMode="External"/><Relationship Id="rId9" Type="http://schemas.openxmlformats.org/officeDocument/2006/relationships/hyperlink" Target="https://www.vanityfair.com/news/2021/07/how-critical-race-theory-mastermind-kimberle-crenshaw-is-weathering-the-culture-wars" TargetMode="External"/><Relationship Id="rId15" Type="http://schemas.openxmlformats.org/officeDocument/2006/relationships/image" Target="../media/image81.jpg"/><Relationship Id="rId14" Type="http://schemas.openxmlformats.org/officeDocument/2006/relationships/hyperlink" Target="http://www.youtube.com/watch?v=gD7gsNNobb0" TargetMode="External"/><Relationship Id="rId5" Type="http://schemas.openxmlformats.org/officeDocument/2006/relationships/hyperlink" Target="https://www.npr.org/2022/09/13/1122621454/ideas-that-make-up-critical-race-theory-have-been-around-long-before-it-got-its-" TargetMode="External"/><Relationship Id="rId6" Type="http://schemas.openxmlformats.org/officeDocument/2006/relationships/hyperlink" Target="https://www.edweek.org/leadership/what-is-critical-race-theory-and-why-is-it-under-attack/2021/05" TargetMode="External"/><Relationship Id="rId7" Type="http://schemas.openxmlformats.org/officeDocument/2006/relationships/hyperlink" Target="https://news.columbia.edu/news/what-critical-race-theory-and-why-everyone-talking-about-it-0" TargetMode="External"/><Relationship Id="rId8" Type="http://schemas.openxmlformats.org/officeDocument/2006/relationships/hyperlink" Target="https://www.aclu.org/podcast/kimberle-crenshaw-teaching-truth-about-race-america-ep-168"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4.png"/><Relationship Id="rId4" Type="http://schemas.openxmlformats.org/officeDocument/2006/relationships/image" Target="../media/image84.png"/><Relationship Id="rId5" Type="http://schemas.openxmlformats.org/officeDocument/2006/relationships/image" Target="../media/image83.png"/><Relationship Id="rId6" Type="http://schemas.openxmlformats.org/officeDocument/2006/relationships/image" Target="../media/image76.png"/><Relationship Id="rId7" Type="http://schemas.openxmlformats.org/officeDocument/2006/relationships/image" Target="../media/image87.png"/><Relationship Id="rId8"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www.youtube.com/watch?v=E7zYD1q8B30" TargetMode="External"/><Relationship Id="rId4" Type="http://schemas.openxmlformats.org/officeDocument/2006/relationships/image" Target="../media/image8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www.youtube.com/watch?v=n4TAQF6ocLU" TargetMode="External"/><Relationship Id="rId4" Type="http://schemas.openxmlformats.org/officeDocument/2006/relationships/image" Target="../media/image8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youtube.com/watch?v=Hdx4JsDIsWs" TargetMode="External"/><Relationship Id="rId4" Type="http://schemas.openxmlformats.org/officeDocument/2006/relationships/image" Target="../media/image8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journals.physiology.org/doi/full/10.1152/advan.00063.2021#B33" TargetMode="External"/></Relationships>
</file>

<file path=ppt/slides/_rels/slide5.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27.png"/><Relationship Id="rId12"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journals.physiology.org/doi/full/10.1152/advan.00063.2021#:~:text=and%20juridical%20understandings.-,THE%20ONE%2DDROP%20RULE,anyone%20with%20any%20African%20ancestry." TargetMode="External"/><Relationship Id="rId4" Type="http://schemas.openxmlformats.org/officeDocument/2006/relationships/hyperlink" Target="https://www.pbs.org/wgbh/pages/frontline/shows/jefferson/mixed/onedrop.html" TargetMode="External"/><Relationship Id="rId9" Type="http://schemas.openxmlformats.org/officeDocument/2006/relationships/image" Target="../media/image31.png"/><Relationship Id="rId5" Type="http://schemas.openxmlformats.org/officeDocument/2006/relationships/hyperlink" Target="https://www.sapiens.org/culture/kamala-harris-one-drop-rule/" TargetMode="External"/><Relationship Id="rId6" Type="http://schemas.openxmlformats.org/officeDocument/2006/relationships/hyperlink" Target="https://pages.vassar.edu/passingbeyondpassing/hypodescent-the-one-drop-rule/" TargetMode="External"/><Relationship Id="rId7" Type="http://schemas.openxmlformats.org/officeDocument/2006/relationships/hyperlink" Target="https://firstnamebasis.org/anti-racism/how-the-one-drop-rule-and-blood-quantum-show-just-how-made-up-race-really-is/" TargetMode="External"/><Relationship Id="rId8" Type="http://schemas.openxmlformats.org/officeDocument/2006/relationships/hyperlink" Target="https://abcnews.go.com/Health/halle-berry-cites-drop-rule-daughter-black-white/story?id=1286978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youtube.com/watch?v=i29pjSIRr88" TargetMode="External"/><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thehill.com/homenews/race-politics/4358721-tyla-racial-identity-black-colored-coloured/" TargetMode="External"/><Relationship Id="rId4" Type="http://schemas.openxmlformats.org/officeDocument/2006/relationships/hyperlink" Target="https://www.bbc.com/news/world-africa-67505674" TargetMode="External"/><Relationship Id="rId5" Type="http://schemas.openxmlformats.org/officeDocument/2006/relationships/hyperlink" Target="https://www.apartheidmuseum.org/exhibitions/race-classificat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27450" y="38375"/>
            <a:ext cx="8520600" cy="73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80"/>
              <a:t>RACE, RACISM &amp; CRITICAL RACE THEORY</a:t>
            </a:r>
            <a:endParaRPr sz="3080"/>
          </a:p>
        </p:txBody>
      </p:sp>
      <p:sp>
        <p:nvSpPr>
          <p:cNvPr id="55" name="Google Shape;55;p13"/>
          <p:cNvSpPr txBox="1"/>
          <p:nvPr>
            <p:ph idx="1" type="subTitle"/>
          </p:nvPr>
        </p:nvSpPr>
        <p:spPr>
          <a:xfrm>
            <a:off x="188875" y="41852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t>WHAT DO WE REALLY KNOW?</a:t>
            </a:r>
            <a:endParaRPr sz="4500"/>
          </a:p>
        </p:txBody>
      </p:sp>
      <p:pic>
        <p:nvPicPr>
          <p:cNvPr id="56" name="Google Shape;56;p13"/>
          <p:cNvPicPr preferRelativeResize="0"/>
          <p:nvPr/>
        </p:nvPicPr>
        <p:blipFill>
          <a:blip r:embed="rId3">
            <a:alphaModFix/>
          </a:blip>
          <a:stretch>
            <a:fillRect/>
          </a:stretch>
        </p:blipFill>
        <p:spPr>
          <a:xfrm>
            <a:off x="152400" y="927875"/>
            <a:ext cx="2857500" cy="2879850"/>
          </a:xfrm>
          <a:prstGeom prst="rect">
            <a:avLst/>
          </a:prstGeom>
          <a:noFill/>
          <a:ln>
            <a:noFill/>
          </a:ln>
        </p:spPr>
      </p:pic>
      <p:pic>
        <p:nvPicPr>
          <p:cNvPr id="57" name="Google Shape;57;p13"/>
          <p:cNvPicPr preferRelativeResize="0"/>
          <p:nvPr/>
        </p:nvPicPr>
        <p:blipFill>
          <a:blip r:embed="rId4">
            <a:alphaModFix/>
          </a:blip>
          <a:stretch>
            <a:fillRect/>
          </a:stretch>
        </p:blipFill>
        <p:spPr>
          <a:xfrm>
            <a:off x="3162300" y="927875"/>
            <a:ext cx="2619375" cy="2933600"/>
          </a:xfrm>
          <a:prstGeom prst="rect">
            <a:avLst/>
          </a:prstGeom>
          <a:noFill/>
          <a:ln>
            <a:noFill/>
          </a:ln>
        </p:spPr>
      </p:pic>
      <p:pic>
        <p:nvPicPr>
          <p:cNvPr id="58" name="Google Shape;58;p13"/>
          <p:cNvPicPr preferRelativeResize="0"/>
          <p:nvPr/>
        </p:nvPicPr>
        <p:blipFill>
          <a:blip r:embed="rId5">
            <a:alphaModFix/>
          </a:blip>
          <a:stretch>
            <a:fillRect/>
          </a:stretch>
        </p:blipFill>
        <p:spPr>
          <a:xfrm>
            <a:off x="5934075" y="927875"/>
            <a:ext cx="3057526" cy="293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2"/>
          <p:cNvSpPr txBox="1"/>
          <p:nvPr>
            <p:ph type="ctrTitle"/>
          </p:nvPr>
        </p:nvSpPr>
        <p:spPr>
          <a:xfrm>
            <a:off x="0" y="167325"/>
            <a:ext cx="8520600" cy="269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sz="2500"/>
          </a:p>
          <a:p>
            <a:pPr indent="0" lvl="0" marL="0" rtl="0" algn="ctr">
              <a:spcBef>
                <a:spcPts val="0"/>
              </a:spcBef>
              <a:spcAft>
                <a:spcPts val="0"/>
              </a:spcAft>
              <a:buNone/>
            </a:pPr>
            <a:r>
              <a:rPr lang="en" sz="2500"/>
              <a:t>CARL LINNAEUS </a:t>
            </a:r>
            <a:endParaRPr sz="2500"/>
          </a:p>
        </p:txBody>
      </p:sp>
      <p:sp>
        <p:nvSpPr>
          <p:cNvPr id="143" name="Google Shape;143;p22"/>
          <p:cNvSpPr txBox="1"/>
          <p:nvPr>
            <p:ph idx="1" type="subTitle"/>
          </p:nvPr>
        </p:nvSpPr>
        <p:spPr>
          <a:xfrm>
            <a:off x="52675" y="872925"/>
            <a:ext cx="9091200" cy="4196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hlink"/>
                </a:solidFill>
                <a:hlinkClick r:id="rId3"/>
              </a:rPr>
              <a:t>How Scientific Taxonomy Constructed the Myth of Race</a:t>
            </a:r>
            <a:endParaRPr/>
          </a:p>
          <a:p>
            <a:pPr indent="0" lvl="0" marL="0" rtl="0" algn="ctr">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‘Linnaeus was definitely a racist’</a:t>
            </a:r>
            <a:endParaRPr/>
          </a:p>
        </p:txBody>
      </p:sp>
      <p:pic>
        <p:nvPicPr>
          <p:cNvPr id="144" name="Google Shape;144;p22"/>
          <p:cNvPicPr preferRelativeResize="0"/>
          <p:nvPr/>
        </p:nvPicPr>
        <p:blipFill>
          <a:blip r:embed="rId5">
            <a:alphaModFix/>
          </a:blip>
          <a:stretch>
            <a:fillRect/>
          </a:stretch>
        </p:blipFill>
        <p:spPr>
          <a:xfrm>
            <a:off x="87748" y="2999602"/>
            <a:ext cx="3164575" cy="2015868"/>
          </a:xfrm>
          <a:prstGeom prst="rect">
            <a:avLst/>
          </a:prstGeom>
          <a:noFill/>
          <a:ln>
            <a:noFill/>
          </a:ln>
        </p:spPr>
      </p:pic>
      <p:pic>
        <p:nvPicPr>
          <p:cNvPr id="145" name="Google Shape;145;p22"/>
          <p:cNvPicPr preferRelativeResize="0"/>
          <p:nvPr/>
        </p:nvPicPr>
        <p:blipFill>
          <a:blip r:embed="rId6">
            <a:alphaModFix/>
          </a:blip>
          <a:stretch>
            <a:fillRect/>
          </a:stretch>
        </p:blipFill>
        <p:spPr>
          <a:xfrm>
            <a:off x="3804375" y="2664238"/>
            <a:ext cx="1962150" cy="2333625"/>
          </a:xfrm>
          <a:prstGeom prst="rect">
            <a:avLst/>
          </a:prstGeom>
          <a:noFill/>
          <a:ln>
            <a:noFill/>
          </a:ln>
        </p:spPr>
      </p:pic>
      <p:pic>
        <p:nvPicPr>
          <p:cNvPr id="146" name="Google Shape;146;p22"/>
          <p:cNvPicPr preferRelativeResize="0"/>
          <p:nvPr/>
        </p:nvPicPr>
        <p:blipFill>
          <a:blip r:embed="rId7">
            <a:alphaModFix/>
          </a:blip>
          <a:stretch>
            <a:fillRect/>
          </a:stretch>
        </p:blipFill>
        <p:spPr>
          <a:xfrm>
            <a:off x="6124375" y="2923275"/>
            <a:ext cx="2872300" cy="1946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3"/>
          <p:cNvSpPr txBox="1"/>
          <p:nvPr>
            <p:ph type="ctrTitle"/>
          </p:nvPr>
        </p:nvSpPr>
        <p:spPr>
          <a:xfrm>
            <a:off x="213175" y="-132600"/>
            <a:ext cx="8520600" cy="891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780"/>
              <a:t>Johann </a:t>
            </a:r>
            <a:r>
              <a:rPr lang="en" sz="2780"/>
              <a:t>Friedrich</a:t>
            </a:r>
            <a:r>
              <a:rPr lang="en" sz="2780"/>
              <a:t> Blumenbach (Germany)</a:t>
            </a:r>
            <a:r>
              <a:rPr lang="en" sz="4080"/>
              <a:t> </a:t>
            </a:r>
            <a:r>
              <a:rPr lang="en" sz="2780"/>
              <a:t>1752-1840</a:t>
            </a:r>
            <a:endParaRPr sz="2780"/>
          </a:p>
        </p:txBody>
      </p:sp>
      <p:sp>
        <p:nvSpPr>
          <p:cNvPr id="152" name="Google Shape;152;p23"/>
          <p:cNvSpPr txBox="1"/>
          <p:nvPr>
            <p:ph idx="1" type="subTitle"/>
          </p:nvPr>
        </p:nvSpPr>
        <p:spPr>
          <a:xfrm>
            <a:off x="0" y="703375"/>
            <a:ext cx="5123700" cy="4440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1900" u="sng"/>
          </a:p>
          <a:p>
            <a:pPr indent="-349250" lvl="0" marL="457200" rtl="0" algn="l">
              <a:spcBef>
                <a:spcPts val="0"/>
              </a:spcBef>
              <a:spcAft>
                <a:spcPts val="0"/>
              </a:spcAft>
              <a:buSzPts val="1900"/>
              <a:buChar char="●"/>
            </a:pPr>
            <a:r>
              <a:rPr lang="en" sz="1900" u="sng"/>
              <a:t>The Caucasian or white race </a:t>
            </a:r>
            <a:r>
              <a:rPr lang="en" sz="1900"/>
              <a:t>- People of European origin and later would be </a:t>
            </a:r>
            <a:r>
              <a:rPr lang="en" sz="1900"/>
              <a:t>reinterpreted to include Middle Easterners, North Africans, and South Asians</a:t>
            </a:r>
            <a:endParaRPr sz="1900"/>
          </a:p>
          <a:p>
            <a:pPr indent="-349250" lvl="0" marL="457200" rtl="0" algn="l">
              <a:spcBef>
                <a:spcPts val="0"/>
              </a:spcBef>
              <a:spcAft>
                <a:spcPts val="0"/>
              </a:spcAft>
              <a:buSzPts val="1900"/>
              <a:buChar char="●"/>
            </a:pPr>
            <a:r>
              <a:rPr lang="en" sz="1900"/>
              <a:t> </a:t>
            </a:r>
            <a:r>
              <a:rPr lang="en" sz="1900" u="sng"/>
              <a:t>The Mongolian or yellow race</a:t>
            </a:r>
            <a:r>
              <a:rPr lang="en" sz="1900"/>
              <a:t> - Including all East Asians and some Central Asians</a:t>
            </a:r>
            <a:endParaRPr sz="1900"/>
          </a:p>
          <a:p>
            <a:pPr indent="-349250" lvl="0" marL="457200" rtl="0" algn="l">
              <a:spcBef>
                <a:spcPts val="0"/>
              </a:spcBef>
              <a:spcAft>
                <a:spcPts val="0"/>
              </a:spcAft>
              <a:buSzPts val="1900"/>
              <a:buChar char="●"/>
            </a:pPr>
            <a:r>
              <a:rPr lang="en" sz="1900" u="sng"/>
              <a:t>The Malayan or brown race</a:t>
            </a:r>
            <a:r>
              <a:rPr lang="en" sz="1900"/>
              <a:t> - Including Southeast Asian and Pacific Islanders</a:t>
            </a:r>
            <a:endParaRPr sz="1900"/>
          </a:p>
          <a:p>
            <a:pPr indent="-349250" lvl="0" marL="457200" rtl="0" algn="l">
              <a:spcBef>
                <a:spcPts val="0"/>
              </a:spcBef>
              <a:spcAft>
                <a:spcPts val="0"/>
              </a:spcAft>
              <a:buSzPts val="1900"/>
              <a:buChar char="●"/>
            </a:pPr>
            <a:r>
              <a:rPr lang="en" sz="1900" u="sng"/>
              <a:t>The Ethiopian or black race </a:t>
            </a:r>
            <a:r>
              <a:rPr lang="en" sz="1900"/>
              <a:t>- including sub-Saharan Africans</a:t>
            </a:r>
            <a:endParaRPr sz="1900"/>
          </a:p>
          <a:p>
            <a:pPr indent="-349250" lvl="0" marL="457200" rtl="0" algn="l">
              <a:spcBef>
                <a:spcPts val="0"/>
              </a:spcBef>
              <a:spcAft>
                <a:spcPts val="0"/>
              </a:spcAft>
              <a:buSzPts val="1900"/>
              <a:buChar char="●"/>
            </a:pPr>
            <a:r>
              <a:rPr lang="en" sz="1900" u="sng"/>
              <a:t>The American or red race - </a:t>
            </a:r>
            <a:r>
              <a:rPr lang="en" sz="1900"/>
              <a:t> including all indigenous Americans</a:t>
            </a:r>
            <a:endParaRPr sz="1900"/>
          </a:p>
        </p:txBody>
      </p:sp>
      <p:pic>
        <p:nvPicPr>
          <p:cNvPr id="153" name="Google Shape;153;p23"/>
          <p:cNvPicPr preferRelativeResize="0"/>
          <p:nvPr/>
        </p:nvPicPr>
        <p:blipFill>
          <a:blip r:embed="rId3">
            <a:alphaModFix/>
          </a:blip>
          <a:stretch>
            <a:fillRect/>
          </a:stretch>
        </p:blipFill>
        <p:spPr>
          <a:xfrm>
            <a:off x="5516200" y="1167225"/>
            <a:ext cx="3217575" cy="3393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4"/>
          <p:cNvSpPr txBox="1"/>
          <p:nvPr>
            <p:ph type="title"/>
          </p:nvPr>
        </p:nvSpPr>
        <p:spPr>
          <a:xfrm>
            <a:off x="681200" y="52525"/>
            <a:ext cx="7505700" cy="5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720"/>
              <a:t>What is</a:t>
            </a:r>
            <a:r>
              <a:rPr lang="en" sz="3720"/>
              <a:t> a SOCIAL CONSTRUCT? </a:t>
            </a:r>
            <a:endParaRPr sz="3720"/>
          </a:p>
        </p:txBody>
      </p:sp>
      <p:sp>
        <p:nvSpPr>
          <p:cNvPr id="159" name="Google Shape;159;p24"/>
          <p:cNvSpPr txBox="1"/>
          <p:nvPr>
            <p:ph idx="1" type="body"/>
          </p:nvPr>
        </p:nvSpPr>
        <p:spPr>
          <a:xfrm>
            <a:off x="139250" y="906525"/>
            <a:ext cx="9144000" cy="42369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t> </a:t>
            </a:r>
            <a:r>
              <a:rPr lang="en" sz="5116" u="sng"/>
              <a:t>A Social Construct</a:t>
            </a:r>
            <a:r>
              <a:rPr lang="en" sz="5116"/>
              <a:t> - </a:t>
            </a:r>
            <a:r>
              <a:rPr lang="en" sz="5166">
                <a:solidFill>
                  <a:srgbClr val="303336"/>
                </a:solidFill>
                <a:highlight>
                  <a:srgbClr val="FFFFFF"/>
                </a:highlight>
                <a:latin typeface="Arial"/>
                <a:ea typeface="Arial"/>
                <a:cs typeface="Arial"/>
                <a:sym typeface="Arial"/>
              </a:rPr>
              <a:t>an idea or practice that has been created and accepted by the people in a society sometimes forcibly and other times willfully.</a:t>
            </a:r>
            <a:endParaRPr sz="5166">
              <a:solidFill>
                <a:srgbClr val="303336"/>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sz="2450">
              <a:solidFill>
                <a:srgbClr val="303336"/>
              </a:solidFill>
              <a:highlight>
                <a:srgbClr val="FFFFFF"/>
              </a:highlight>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819150" y="281400"/>
            <a:ext cx="7505700" cy="501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700"/>
              <a:t>WHERE DO WE SEE SOCIAL CONSTRUCTS?</a:t>
            </a:r>
            <a:endParaRPr sz="2700"/>
          </a:p>
        </p:txBody>
      </p:sp>
      <p:sp>
        <p:nvSpPr>
          <p:cNvPr id="165" name="Google Shape;165;p25"/>
          <p:cNvSpPr txBox="1"/>
          <p:nvPr>
            <p:ph idx="1" type="body"/>
          </p:nvPr>
        </p:nvSpPr>
        <p:spPr>
          <a:xfrm>
            <a:off x="352625" y="841650"/>
            <a:ext cx="3120900" cy="4148400"/>
          </a:xfrm>
          <a:prstGeom prst="rect">
            <a:avLst/>
          </a:prstGeom>
        </p:spPr>
        <p:txBody>
          <a:bodyPr anchorCtr="0" anchor="t" bIns="91425" lIns="91425" spcFirstLastPara="1" rIns="91425" wrap="square" tIns="91425">
            <a:normAutofit fontScale="40000" lnSpcReduction="10000"/>
          </a:bodyPr>
          <a:lstStyle/>
          <a:p>
            <a:pPr indent="0" lvl="0" marL="0" rtl="0" algn="l">
              <a:spcBef>
                <a:spcPts val="0"/>
              </a:spcBef>
              <a:spcAft>
                <a:spcPts val="0"/>
              </a:spcAft>
              <a:buNone/>
            </a:pPr>
            <a:r>
              <a:t/>
            </a:r>
            <a:endParaRPr b="1" sz="3837"/>
          </a:p>
          <a:p>
            <a:pPr indent="0" lvl="0" marL="0" rtl="0" algn="l">
              <a:spcBef>
                <a:spcPts val="1200"/>
              </a:spcBef>
              <a:spcAft>
                <a:spcPts val="0"/>
              </a:spcAft>
              <a:buNone/>
            </a:pPr>
            <a:r>
              <a:rPr b="1" lang="en" sz="3837"/>
              <a:t>Shaking hands as a formal greeting</a:t>
            </a:r>
            <a:endParaRPr b="1" sz="3837"/>
          </a:p>
          <a:p>
            <a:pPr indent="0" lvl="0" marL="0" rtl="0" algn="l">
              <a:spcBef>
                <a:spcPts val="1200"/>
              </a:spcBef>
              <a:spcAft>
                <a:spcPts val="0"/>
              </a:spcAft>
              <a:buNone/>
            </a:pPr>
            <a:r>
              <a:rPr b="1" lang="en" sz="3837"/>
              <a:t>Graduation Ceremonies </a:t>
            </a:r>
            <a:endParaRPr b="1" sz="3837"/>
          </a:p>
          <a:p>
            <a:pPr indent="0" lvl="0" marL="0" rtl="0" algn="l">
              <a:spcBef>
                <a:spcPts val="1200"/>
              </a:spcBef>
              <a:spcAft>
                <a:spcPts val="0"/>
              </a:spcAft>
              <a:buNone/>
            </a:pPr>
            <a:r>
              <a:rPr b="1" lang="en" sz="3837"/>
              <a:t>Beauty standards</a:t>
            </a:r>
            <a:endParaRPr b="1" sz="3837"/>
          </a:p>
          <a:p>
            <a:pPr indent="0" lvl="0" marL="0" rtl="0" algn="l">
              <a:spcBef>
                <a:spcPts val="1200"/>
              </a:spcBef>
              <a:spcAft>
                <a:spcPts val="0"/>
              </a:spcAft>
              <a:buNone/>
            </a:pPr>
            <a:r>
              <a:rPr b="1" lang="en" sz="3837"/>
              <a:t>Education </a:t>
            </a:r>
            <a:endParaRPr b="1" sz="3837"/>
          </a:p>
          <a:p>
            <a:pPr indent="0" lvl="0" marL="0" rtl="0" algn="l">
              <a:spcBef>
                <a:spcPts val="1200"/>
              </a:spcBef>
              <a:spcAft>
                <a:spcPts val="0"/>
              </a:spcAft>
              <a:buNone/>
            </a:pPr>
            <a:r>
              <a:rPr b="1" lang="en" sz="3837"/>
              <a:t>Marriage </a:t>
            </a:r>
            <a:endParaRPr b="1" sz="3837"/>
          </a:p>
          <a:p>
            <a:pPr indent="0" lvl="0" marL="0" rtl="0" algn="l">
              <a:spcBef>
                <a:spcPts val="1200"/>
              </a:spcBef>
              <a:spcAft>
                <a:spcPts val="0"/>
              </a:spcAft>
              <a:buNone/>
            </a:pPr>
            <a:r>
              <a:rPr b="1" lang="en" sz="3837"/>
              <a:t>Money/Economics</a:t>
            </a:r>
            <a:endParaRPr b="1" sz="3837"/>
          </a:p>
          <a:p>
            <a:pPr indent="0" lvl="0" marL="0" rtl="0" algn="l">
              <a:spcBef>
                <a:spcPts val="1200"/>
              </a:spcBef>
              <a:spcAft>
                <a:spcPts val="0"/>
              </a:spcAft>
              <a:buNone/>
            </a:pPr>
            <a:r>
              <a:rPr b="1" lang="en" sz="3837"/>
              <a:t>Time</a:t>
            </a:r>
            <a:endParaRPr b="1" sz="3837"/>
          </a:p>
          <a:p>
            <a:pPr indent="0" lvl="0" marL="0" rtl="0" algn="l">
              <a:spcBef>
                <a:spcPts val="1200"/>
              </a:spcBef>
              <a:spcAft>
                <a:spcPts val="0"/>
              </a:spcAft>
              <a:buNone/>
            </a:pPr>
            <a:r>
              <a:rPr b="1" lang="en" sz="3837"/>
              <a:t>Gender Roles</a:t>
            </a:r>
            <a:endParaRPr b="1" sz="3837"/>
          </a:p>
          <a:p>
            <a:pPr indent="0" lvl="0" marL="0" rtl="0" algn="l">
              <a:spcBef>
                <a:spcPts val="1200"/>
              </a:spcBef>
              <a:spcAft>
                <a:spcPts val="1200"/>
              </a:spcAft>
              <a:buNone/>
            </a:pPr>
            <a:r>
              <a:rPr lang="en"/>
              <a:t> </a:t>
            </a:r>
            <a:endParaRPr/>
          </a:p>
        </p:txBody>
      </p:sp>
      <p:pic>
        <p:nvPicPr>
          <p:cNvPr id="166" name="Google Shape;166;p25"/>
          <p:cNvPicPr preferRelativeResize="0"/>
          <p:nvPr/>
        </p:nvPicPr>
        <p:blipFill>
          <a:blip r:embed="rId3">
            <a:alphaModFix/>
          </a:blip>
          <a:stretch>
            <a:fillRect/>
          </a:stretch>
        </p:blipFill>
        <p:spPr>
          <a:xfrm>
            <a:off x="3098200" y="1555913"/>
            <a:ext cx="2947576" cy="2947576"/>
          </a:xfrm>
          <a:prstGeom prst="rect">
            <a:avLst/>
          </a:prstGeom>
          <a:noFill/>
          <a:ln>
            <a:noFill/>
          </a:ln>
        </p:spPr>
      </p:pic>
      <p:pic>
        <p:nvPicPr>
          <p:cNvPr id="167" name="Google Shape;167;p25"/>
          <p:cNvPicPr preferRelativeResize="0"/>
          <p:nvPr/>
        </p:nvPicPr>
        <p:blipFill>
          <a:blip r:embed="rId4">
            <a:alphaModFix/>
          </a:blip>
          <a:stretch>
            <a:fillRect/>
          </a:stretch>
        </p:blipFill>
        <p:spPr>
          <a:xfrm>
            <a:off x="6446125" y="1374913"/>
            <a:ext cx="2554525" cy="32307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193475" y="90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Has Race Been </a:t>
            </a:r>
            <a:r>
              <a:rPr lang="en"/>
              <a:t>Divisive</a:t>
            </a:r>
            <a:r>
              <a:rPr lang="en"/>
              <a:t> </a:t>
            </a:r>
            <a:r>
              <a:rPr lang="en"/>
              <a:t>Throughout</a:t>
            </a:r>
            <a:r>
              <a:rPr lang="en"/>
              <a:t> Time?</a:t>
            </a:r>
            <a:endParaRPr/>
          </a:p>
        </p:txBody>
      </p:sp>
      <p:sp>
        <p:nvSpPr>
          <p:cNvPr id="173" name="Google Shape;173;p26"/>
          <p:cNvSpPr txBox="1"/>
          <p:nvPr>
            <p:ph idx="1" type="body"/>
          </p:nvPr>
        </p:nvSpPr>
        <p:spPr>
          <a:xfrm>
            <a:off x="45675" y="916000"/>
            <a:ext cx="4743000" cy="4227600"/>
          </a:xfrm>
          <a:prstGeom prst="rect">
            <a:avLst/>
          </a:prstGeom>
        </p:spPr>
        <p:txBody>
          <a:bodyPr anchorCtr="0" anchor="t" bIns="91425" lIns="91425" spcFirstLastPara="1" rIns="91425" wrap="square" tIns="91425">
            <a:noAutofit/>
          </a:bodyPr>
          <a:lstStyle/>
          <a:p>
            <a:pPr indent="-400050" lvl="0" marL="457200" rtl="0" algn="l">
              <a:spcBef>
                <a:spcPts val="0"/>
              </a:spcBef>
              <a:spcAft>
                <a:spcPts val="0"/>
              </a:spcAft>
              <a:buSzPts val="2700"/>
              <a:buChar char="●"/>
            </a:pPr>
            <a:r>
              <a:rPr lang="en" sz="2700"/>
              <a:t>Social &amp; Political Outcomes</a:t>
            </a:r>
            <a:endParaRPr sz="2700"/>
          </a:p>
          <a:p>
            <a:pPr indent="-400050" lvl="0" marL="457200" rtl="0" algn="l">
              <a:spcBef>
                <a:spcPts val="0"/>
              </a:spcBef>
              <a:spcAft>
                <a:spcPts val="0"/>
              </a:spcAft>
              <a:buSzPts val="2700"/>
              <a:buChar char="●"/>
            </a:pPr>
            <a:r>
              <a:rPr lang="en" sz="2700"/>
              <a:t>Jobs </a:t>
            </a:r>
            <a:endParaRPr sz="2700"/>
          </a:p>
          <a:p>
            <a:pPr indent="-400050" lvl="0" marL="457200" rtl="0" algn="l">
              <a:spcBef>
                <a:spcPts val="0"/>
              </a:spcBef>
              <a:spcAft>
                <a:spcPts val="0"/>
              </a:spcAft>
              <a:buSzPts val="2700"/>
              <a:buChar char="●"/>
            </a:pPr>
            <a:r>
              <a:rPr lang="en" sz="2700"/>
              <a:t>Housing</a:t>
            </a:r>
            <a:endParaRPr sz="2700"/>
          </a:p>
          <a:p>
            <a:pPr indent="-400050" lvl="0" marL="457200" rtl="0" algn="l">
              <a:spcBef>
                <a:spcPts val="0"/>
              </a:spcBef>
              <a:spcAft>
                <a:spcPts val="0"/>
              </a:spcAft>
              <a:buSzPts val="2700"/>
              <a:buChar char="●"/>
            </a:pPr>
            <a:r>
              <a:rPr lang="en" sz="2700"/>
              <a:t>The </a:t>
            </a:r>
            <a:r>
              <a:rPr lang="en" sz="2700"/>
              <a:t>Institution</a:t>
            </a:r>
            <a:r>
              <a:rPr lang="en" sz="2700"/>
              <a:t> of Slavery</a:t>
            </a:r>
            <a:endParaRPr sz="2700"/>
          </a:p>
          <a:p>
            <a:pPr indent="-400050" lvl="0" marL="457200" rtl="0" algn="l">
              <a:spcBef>
                <a:spcPts val="0"/>
              </a:spcBef>
              <a:spcAft>
                <a:spcPts val="0"/>
              </a:spcAft>
              <a:buSzPts val="2700"/>
              <a:buChar char="●"/>
            </a:pPr>
            <a:r>
              <a:rPr lang="en" sz="2700"/>
              <a:t>The Creation of </a:t>
            </a:r>
            <a:r>
              <a:rPr lang="en" sz="2700"/>
              <a:t>Stereotypes</a:t>
            </a:r>
            <a:endParaRPr sz="2700"/>
          </a:p>
          <a:p>
            <a:pPr indent="-400050" lvl="0" marL="457200" rtl="0" algn="l">
              <a:spcBef>
                <a:spcPts val="0"/>
              </a:spcBef>
              <a:spcAft>
                <a:spcPts val="0"/>
              </a:spcAft>
              <a:buSzPts val="2700"/>
              <a:buChar char="●"/>
            </a:pPr>
            <a:r>
              <a:rPr lang="en" sz="2700"/>
              <a:t>Education</a:t>
            </a:r>
            <a:endParaRPr sz="2700"/>
          </a:p>
          <a:p>
            <a:pPr indent="0" lvl="0" marL="457200" rtl="0" algn="l">
              <a:spcBef>
                <a:spcPts val="1200"/>
              </a:spcBef>
              <a:spcAft>
                <a:spcPts val="1200"/>
              </a:spcAft>
              <a:buNone/>
            </a:pPr>
            <a:r>
              <a:t/>
            </a:r>
            <a:endParaRPr sz="2700"/>
          </a:p>
        </p:txBody>
      </p:sp>
      <p:pic>
        <p:nvPicPr>
          <p:cNvPr id="174" name="Google Shape;174;p26"/>
          <p:cNvPicPr preferRelativeResize="0"/>
          <p:nvPr/>
        </p:nvPicPr>
        <p:blipFill>
          <a:blip r:embed="rId3">
            <a:alphaModFix/>
          </a:blip>
          <a:stretch>
            <a:fillRect/>
          </a:stretch>
        </p:blipFill>
        <p:spPr>
          <a:xfrm>
            <a:off x="4694750" y="662975"/>
            <a:ext cx="3587175" cy="2060200"/>
          </a:xfrm>
          <a:prstGeom prst="rect">
            <a:avLst/>
          </a:prstGeom>
          <a:noFill/>
          <a:ln>
            <a:noFill/>
          </a:ln>
        </p:spPr>
      </p:pic>
      <p:pic>
        <p:nvPicPr>
          <p:cNvPr id="175" name="Google Shape;175;p26"/>
          <p:cNvPicPr preferRelativeResize="0"/>
          <p:nvPr/>
        </p:nvPicPr>
        <p:blipFill>
          <a:blip r:embed="rId4">
            <a:alphaModFix/>
          </a:blip>
          <a:stretch>
            <a:fillRect/>
          </a:stretch>
        </p:blipFill>
        <p:spPr>
          <a:xfrm>
            <a:off x="4788675" y="3003650"/>
            <a:ext cx="3818650" cy="1915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7"/>
          <p:cNvSpPr txBox="1"/>
          <p:nvPr>
            <p:ph type="ctrTitle"/>
          </p:nvPr>
        </p:nvSpPr>
        <p:spPr>
          <a:xfrm>
            <a:off x="264275" y="0"/>
            <a:ext cx="8520600" cy="609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289"/>
              <a:t>Reasons Why Race is a Social Construct</a:t>
            </a:r>
            <a:endParaRPr sz="2789"/>
          </a:p>
        </p:txBody>
      </p:sp>
      <p:sp>
        <p:nvSpPr>
          <p:cNvPr id="181" name="Google Shape;181;p27"/>
          <p:cNvSpPr txBox="1"/>
          <p:nvPr>
            <p:ph idx="1" type="subTitle"/>
          </p:nvPr>
        </p:nvSpPr>
        <p:spPr>
          <a:xfrm>
            <a:off x="0" y="657350"/>
            <a:ext cx="4611300" cy="4407300"/>
          </a:xfrm>
          <a:prstGeom prst="rect">
            <a:avLst/>
          </a:prstGeom>
        </p:spPr>
        <p:txBody>
          <a:bodyPr anchorCtr="0" anchor="t" bIns="91425" lIns="91425" spcFirstLastPara="1" rIns="91425" wrap="square" tIns="91425">
            <a:normAutofit fontScale="85000" lnSpcReduction="10000"/>
          </a:bodyPr>
          <a:lstStyle/>
          <a:p>
            <a:pPr indent="-320358" lvl="0" marL="457200" rtl="0" algn="l">
              <a:spcBef>
                <a:spcPts val="0"/>
              </a:spcBef>
              <a:spcAft>
                <a:spcPts val="0"/>
              </a:spcAft>
              <a:buSzPct val="100000"/>
              <a:buChar char="●"/>
            </a:pPr>
            <a:r>
              <a:rPr lang="en" sz="1700"/>
              <a:t>The genetic diversity that exists across the entire human race is very, very small.</a:t>
            </a:r>
            <a:endParaRPr sz="1700"/>
          </a:p>
          <a:p>
            <a:pPr indent="-320358" lvl="0" marL="457200" rtl="0" algn="l">
              <a:spcBef>
                <a:spcPts val="0"/>
              </a:spcBef>
              <a:spcAft>
                <a:spcPts val="0"/>
              </a:spcAft>
              <a:buSzPct val="100000"/>
              <a:buChar char="●"/>
            </a:pPr>
            <a:r>
              <a:rPr lang="en" sz="1700"/>
              <a:t>Race has changed several times and </a:t>
            </a:r>
            <a:r>
              <a:rPr lang="en" sz="1700"/>
              <a:t>probably</a:t>
            </a:r>
            <a:r>
              <a:rPr lang="en" sz="1700"/>
              <a:t> will change again. Example - people of Mexican ancestry were white until the 1930 census.  Later in 1933 there was a debate on whether people from Japan were white. </a:t>
            </a:r>
            <a:endParaRPr sz="1700"/>
          </a:p>
          <a:p>
            <a:pPr indent="-320358" lvl="0" marL="457200" rtl="0" algn="l">
              <a:spcBef>
                <a:spcPts val="0"/>
              </a:spcBef>
              <a:spcAft>
                <a:spcPts val="0"/>
              </a:spcAft>
              <a:buSzPct val="100000"/>
              <a:buChar char="●"/>
            </a:pPr>
            <a:r>
              <a:rPr lang="en" sz="1700"/>
              <a:t>In the United States there was the classification of being black as a having “one drop” of black blood.</a:t>
            </a:r>
            <a:endParaRPr sz="1700"/>
          </a:p>
          <a:p>
            <a:pPr indent="-320358" lvl="0" marL="457200" rtl="0" algn="l">
              <a:spcBef>
                <a:spcPts val="0"/>
              </a:spcBef>
              <a:spcAft>
                <a:spcPts val="0"/>
              </a:spcAft>
              <a:buSzPct val="100000"/>
              <a:buChar char="●"/>
            </a:pPr>
            <a:r>
              <a:rPr lang="en" sz="1700"/>
              <a:t>At one point Germans, Greeks, Irish, Italians and Spaniards are </a:t>
            </a:r>
            <a:r>
              <a:rPr lang="en" sz="1700"/>
              <a:t>were</a:t>
            </a:r>
            <a:r>
              <a:rPr lang="en" sz="1700"/>
              <a:t> </a:t>
            </a:r>
            <a:r>
              <a:rPr lang="en" sz="1700"/>
              <a:t>considered “not quite white” and excluded from the white category</a:t>
            </a:r>
            <a:endParaRPr sz="1700"/>
          </a:p>
          <a:p>
            <a:pPr indent="-320358" lvl="0" marL="457200" rtl="0" algn="l">
              <a:spcBef>
                <a:spcPts val="0"/>
              </a:spcBef>
              <a:spcAft>
                <a:spcPts val="0"/>
              </a:spcAft>
              <a:buSzPct val="100000"/>
              <a:buChar char="●"/>
            </a:pPr>
            <a:r>
              <a:rPr lang="en" sz="1700"/>
              <a:t>America uses the Census as the determining factor to get accurate information of the racial makeup of the nation.  Why is this a flawed method of obtaining data regarding race?</a:t>
            </a:r>
            <a:endParaRPr sz="1700"/>
          </a:p>
          <a:p>
            <a:pPr indent="-320358" lvl="0" marL="457200" rtl="0" algn="l">
              <a:spcBef>
                <a:spcPts val="0"/>
              </a:spcBef>
              <a:spcAft>
                <a:spcPts val="0"/>
              </a:spcAft>
              <a:buSzPct val="100000"/>
              <a:buChar char="●"/>
            </a:pPr>
            <a:r>
              <a:rPr lang="en" sz="1700"/>
              <a:t>DNA tests can not measure race. It can give you where your ancestors came from, but not your race. </a:t>
            </a:r>
            <a:endParaRPr sz="1700"/>
          </a:p>
          <a:p>
            <a:pPr indent="0" lvl="0" marL="457200" rtl="0" algn="l">
              <a:spcBef>
                <a:spcPts val="0"/>
              </a:spcBef>
              <a:spcAft>
                <a:spcPts val="0"/>
              </a:spcAft>
              <a:buNone/>
            </a:pPr>
            <a:r>
              <a:t/>
            </a:r>
            <a:endParaRPr sz="1700"/>
          </a:p>
        </p:txBody>
      </p:sp>
      <p:pic>
        <p:nvPicPr>
          <p:cNvPr id="182" name="Google Shape;182;p27"/>
          <p:cNvPicPr preferRelativeResize="0"/>
          <p:nvPr/>
        </p:nvPicPr>
        <p:blipFill>
          <a:blip r:embed="rId3">
            <a:alphaModFix/>
          </a:blip>
          <a:stretch>
            <a:fillRect/>
          </a:stretch>
        </p:blipFill>
        <p:spPr>
          <a:xfrm rot="-736270">
            <a:off x="4832045" y="682715"/>
            <a:ext cx="1723986" cy="2301621"/>
          </a:xfrm>
          <a:prstGeom prst="rect">
            <a:avLst/>
          </a:prstGeom>
          <a:noFill/>
          <a:ln>
            <a:noFill/>
          </a:ln>
        </p:spPr>
      </p:pic>
      <p:pic>
        <p:nvPicPr>
          <p:cNvPr id="183" name="Google Shape;183;p27"/>
          <p:cNvPicPr preferRelativeResize="0"/>
          <p:nvPr/>
        </p:nvPicPr>
        <p:blipFill>
          <a:blip r:embed="rId4">
            <a:alphaModFix/>
          </a:blip>
          <a:stretch>
            <a:fillRect/>
          </a:stretch>
        </p:blipFill>
        <p:spPr>
          <a:xfrm>
            <a:off x="4822825" y="3392212"/>
            <a:ext cx="2590183" cy="1559488"/>
          </a:xfrm>
          <a:prstGeom prst="rect">
            <a:avLst/>
          </a:prstGeom>
          <a:noFill/>
          <a:ln>
            <a:noFill/>
          </a:ln>
        </p:spPr>
      </p:pic>
      <p:pic>
        <p:nvPicPr>
          <p:cNvPr id="184" name="Google Shape;184;p27"/>
          <p:cNvPicPr preferRelativeResize="0"/>
          <p:nvPr/>
        </p:nvPicPr>
        <p:blipFill>
          <a:blip r:embed="rId5">
            <a:alphaModFix/>
          </a:blip>
          <a:stretch>
            <a:fillRect/>
          </a:stretch>
        </p:blipFill>
        <p:spPr>
          <a:xfrm rot="477781">
            <a:off x="6759472" y="696325"/>
            <a:ext cx="2170875" cy="1159675"/>
          </a:xfrm>
          <a:prstGeom prst="rect">
            <a:avLst/>
          </a:prstGeom>
          <a:noFill/>
          <a:ln>
            <a:noFill/>
          </a:ln>
        </p:spPr>
      </p:pic>
      <p:pic>
        <p:nvPicPr>
          <p:cNvPr id="185" name="Google Shape;185;p27"/>
          <p:cNvPicPr preferRelativeResize="0"/>
          <p:nvPr/>
        </p:nvPicPr>
        <p:blipFill>
          <a:blip r:embed="rId6">
            <a:alphaModFix/>
          </a:blip>
          <a:stretch>
            <a:fillRect/>
          </a:stretch>
        </p:blipFill>
        <p:spPr>
          <a:xfrm>
            <a:off x="6502613" y="2246575"/>
            <a:ext cx="2684575" cy="1793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8"/>
          <p:cNvSpPr txBox="1"/>
          <p:nvPr>
            <p:ph type="ctrTitle"/>
          </p:nvPr>
        </p:nvSpPr>
        <p:spPr>
          <a:xfrm>
            <a:off x="629675" y="0"/>
            <a:ext cx="7688100" cy="767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WHAT IS ETHNICITY?</a:t>
            </a:r>
            <a:endParaRPr/>
          </a:p>
        </p:txBody>
      </p:sp>
      <p:sp>
        <p:nvSpPr>
          <p:cNvPr id="191" name="Google Shape;191;p28"/>
          <p:cNvSpPr txBox="1"/>
          <p:nvPr>
            <p:ph idx="1" type="subTitle"/>
          </p:nvPr>
        </p:nvSpPr>
        <p:spPr>
          <a:xfrm>
            <a:off x="138175" y="885200"/>
            <a:ext cx="5068200" cy="411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Ethnicity differs from race.  It is more so deals with traditions, customs, language, heritage, religion, holidays, national origin, ancestry etc. shared among a group of people. </a:t>
            </a:r>
            <a:endParaRPr sz="3200"/>
          </a:p>
        </p:txBody>
      </p:sp>
      <p:pic>
        <p:nvPicPr>
          <p:cNvPr id="192" name="Google Shape;192;p28"/>
          <p:cNvPicPr preferRelativeResize="0"/>
          <p:nvPr/>
        </p:nvPicPr>
        <p:blipFill>
          <a:blip r:embed="rId3">
            <a:alphaModFix/>
          </a:blip>
          <a:stretch>
            <a:fillRect/>
          </a:stretch>
        </p:blipFill>
        <p:spPr>
          <a:xfrm>
            <a:off x="6032925" y="628475"/>
            <a:ext cx="3028950" cy="1514475"/>
          </a:xfrm>
          <a:prstGeom prst="rect">
            <a:avLst/>
          </a:prstGeom>
          <a:noFill/>
          <a:ln>
            <a:noFill/>
          </a:ln>
        </p:spPr>
      </p:pic>
      <p:pic>
        <p:nvPicPr>
          <p:cNvPr id="193" name="Google Shape;193;p28"/>
          <p:cNvPicPr preferRelativeResize="0"/>
          <p:nvPr/>
        </p:nvPicPr>
        <p:blipFill>
          <a:blip r:embed="rId4">
            <a:alphaModFix/>
          </a:blip>
          <a:stretch>
            <a:fillRect/>
          </a:stretch>
        </p:blipFill>
        <p:spPr>
          <a:xfrm>
            <a:off x="5971475" y="2188013"/>
            <a:ext cx="3028950" cy="1514475"/>
          </a:xfrm>
          <a:prstGeom prst="rect">
            <a:avLst/>
          </a:prstGeom>
          <a:noFill/>
          <a:ln>
            <a:noFill/>
          </a:ln>
        </p:spPr>
      </p:pic>
      <p:pic>
        <p:nvPicPr>
          <p:cNvPr id="194" name="Google Shape;194;p28"/>
          <p:cNvPicPr preferRelativeResize="0"/>
          <p:nvPr/>
        </p:nvPicPr>
        <p:blipFill>
          <a:blip r:embed="rId5">
            <a:alphaModFix/>
          </a:blip>
          <a:stretch>
            <a:fillRect/>
          </a:stretch>
        </p:blipFill>
        <p:spPr>
          <a:xfrm>
            <a:off x="5953313" y="3862563"/>
            <a:ext cx="3188178" cy="11362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9"/>
          <p:cNvSpPr txBox="1"/>
          <p:nvPr>
            <p:ph type="title"/>
          </p:nvPr>
        </p:nvSpPr>
        <p:spPr>
          <a:xfrm>
            <a:off x="39000" y="406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Zora Neale Hurston 1891-1960 </a:t>
            </a:r>
            <a:endParaRPr/>
          </a:p>
        </p:txBody>
      </p:sp>
      <p:pic>
        <p:nvPicPr>
          <p:cNvPr id="200" name="Google Shape;200;p29"/>
          <p:cNvPicPr preferRelativeResize="0"/>
          <p:nvPr/>
        </p:nvPicPr>
        <p:blipFill>
          <a:blip r:embed="rId3">
            <a:alphaModFix/>
          </a:blip>
          <a:stretch>
            <a:fillRect/>
          </a:stretch>
        </p:blipFill>
        <p:spPr>
          <a:xfrm rot="565756">
            <a:off x="5917600" y="368325"/>
            <a:ext cx="2933700" cy="1562100"/>
          </a:xfrm>
          <a:prstGeom prst="rect">
            <a:avLst/>
          </a:prstGeom>
          <a:noFill/>
          <a:ln>
            <a:noFill/>
          </a:ln>
        </p:spPr>
      </p:pic>
      <p:pic>
        <p:nvPicPr>
          <p:cNvPr id="201" name="Google Shape;201;p29"/>
          <p:cNvPicPr preferRelativeResize="0"/>
          <p:nvPr/>
        </p:nvPicPr>
        <p:blipFill>
          <a:blip r:embed="rId4">
            <a:alphaModFix/>
          </a:blip>
          <a:stretch>
            <a:fillRect/>
          </a:stretch>
        </p:blipFill>
        <p:spPr>
          <a:xfrm rot="4">
            <a:off x="2338325" y="856951"/>
            <a:ext cx="3567900" cy="3429621"/>
          </a:xfrm>
          <a:prstGeom prst="rect">
            <a:avLst/>
          </a:prstGeom>
          <a:noFill/>
          <a:ln>
            <a:noFill/>
          </a:ln>
        </p:spPr>
      </p:pic>
      <p:pic>
        <p:nvPicPr>
          <p:cNvPr id="202" name="Google Shape;202;p29"/>
          <p:cNvPicPr preferRelativeResize="0"/>
          <p:nvPr/>
        </p:nvPicPr>
        <p:blipFill>
          <a:blip r:embed="rId5">
            <a:alphaModFix/>
          </a:blip>
          <a:stretch>
            <a:fillRect/>
          </a:stretch>
        </p:blipFill>
        <p:spPr>
          <a:xfrm rot="-1131667">
            <a:off x="488775" y="823274"/>
            <a:ext cx="1287225" cy="1946949"/>
          </a:xfrm>
          <a:prstGeom prst="rect">
            <a:avLst/>
          </a:prstGeom>
          <a:noFill/>
          <a:ln>
            <a:noFill/>
          </a:ln>
        </p:spPr>
      </p:pic>
      <p:pic>
        <p:nvPicPr>
          <p:cNvPr id="203" name="Google Shape;203;p29"/>
          <p:cNvPicPr preferRelativeResize="0"/>
          <p:nvPr/>
        </p:nvPicPr>
        <p:blipFill>
          <a:blip r:embed="rId6">
            <a:alphaModFix/>
          </a:blip>
          <a:stretch>
            <a:fillRect/>
          </a:stretch>
        </p:blipFill>
        <p:spPr>
          <a:xfrm rot="656019">
            <a:off x="650547" y="2975174"/>
            <a:ext cx="1287225" cy="1941389"/>
          </a:xfrm>
          <a:prstGeom prst="rect">
            <a:avLst/>
          </a:prstGeom>
          <a:noFill/>
          <a:ln>
            <a:noFill/>
          </a:ln>
        </p:spPr>
      </p:pic>
      <p:pic>
        <p:nvPicPr>
          <p:cNvPr id="204" name="Google Shape;204;p29"/>
          <p:cNvPicPr preferRelativeResize="0"/>
          <p:nvPr/>
        </p:nvPicPr>
        <p:blipFill>
          <a:blip r:embed="rId7">
            <a:alphaModFix/>
          </a:blip>
          <a:stretch>
            <a:fillRect/>
          </a:stretch>
        </p:blipFill>
        <p:spPr>
          <a:xfrm rot="-842994">
            <a:off x="5884625" y="2850724"/>
            <a:ext cx="2999653" cy="18897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0"/>
          <p:cNvSpPr txBox="1"/>
          <p:nvPr>
            <p:ph type="ctrTitle"/>
          </p:nvPr>
        </p:nvSpPr>
        <p:spPr>
          <a:xfrm>
            <a:off x="228725" y="0"/>
            <a:ext cx="8520600" cy="728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780"/>
              <a:t>Scientific </a:t>
            </a:r>
            <a:r>
              <a:rPr lang="en" sz="2780"/>
              <a:t>Evidence of the non-</a:t>
            </a:r>
            <a:r>
              <a:rPr lang="en" sz="2780"/>
              <a:t>existence</a:t>
            </a:r>
            <a:r>
              <a:rPr lang="en" sz="2780"/>
              <a:t> of “Race”</a:t>
            </a:r>
            <a:endParaRPr sz="2780"/>
          </a:p>
        </p:txBody>
      </p:sp>
      <p:sp>
        <p:nvSpPr>
          <p:cNvPr id="210" name="Google Shape;210;p30"/>
          <p:cNvSpPr txBox="1"/>
          <p:nvPr>
            <p:ph idx="1" type="subTitle"/>
          </p:nvPr>
        </p:nvSpPr>
        <p:spPr>
          <a:xfrm>
            <a:off x="0" y="728325"/>
            <a:ext cx="9025800" cy="41898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lang="en" u="sng">
                <a:solidFill>
                  <a:schemeClr val="hlink"/>
                </a:solidFill>
                <a:hlinkClick r:id="rId3"/>
              </a:rPr>
              <a:t>How Science and Genetics are Reshaping the Race Debate of the 21st Century</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u="sng">
                <a:solidFill>
                  <a:schemeClr val="hlink"/>
                </a:solidFill>
                <a:hlinkClick r:id="rId4"/>
              </a:rPr>
              <a:t>Biologically, Race is Really Only Skin Deep</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u="sng">
                <a:solidFill>
                  <a:schemeClr val="hlink"/>
                </a:solidFill>
                <a:hlinkClick r:id="rId5"/>
              </a:rPr>
              <a:t>INTERVIEW WITH ALAN GOODMAN</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u="sng">
                <a:solidFill>
                  <a:schemeClr val="hlink"/>
                </a:solidFill>
                <a:hlinkClick r:id="rId6"/>
              </a:rPr>
              <a:t>What Science Says About Race and Genetics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u="sng">
                <a:solidFill>
                  <a:schemeClr val="hlink"/>
                </a:solidFill>
                <a:hlinkClick r:id="rId7"/>
              </a:rPr>
              <a:t>Mitochondrial Eve: The Mother of All Human Beings</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u="sng">
                <a:solidFill>
                  <a:schemeClr val="hlink"/>
                </a:solidFill>
                <a:hlinkClick r:id="rId8"/>
              </a:rPr>
              <a:t>Race Is Real, But It’s Not Genetic</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u="sng">
                <a:solidFill>
                  <a:schemeClr val="hlink"/>
                </a:solidFill>
                <a:hlinkClick r:id="rId9"/>
              </a:rPr>
              <a:t>‘Race’ is an invented concept, but an impactful one, researchers say</a:t>
            </a:r>
            <a:endParaRPr/>
          </a:p>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sp>
        <p:nvSpPr>
          <p:cNvPr id="215" name="Google Shape;215;p31"/>
          <p:cNvSpPr txBox="1"/>
          <p:nvPr/>
        </p:nvSpPr>
        <p:spPr>
          <a:xfrm>
            <a:off x="0" y="0"/>
            <a:ext cx="9144000" cy="450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1250">
                <a:solidFill>
                  <a:srgbClr val="4C1130"/>
                </a:solidFill>
                <a:highlight>
                  <a:srgbClr val="FFFFFF"/>
                </a:highlight>
                <a:latin typeface="Merriweather"/>
                <a:ea typeface="Merriweather"/>
                <a:cs typeface="Merriweather"/>
                <a:sym typeface="Merriweather"/>
              </a:rPr>
              <a:t>“</a:t>
            </a:r>
            <a:r>
              <a:rPr lang="en" sz="1150">
                <a:solidFill>
                  <a:srgbClr val="4C1130"/>
                </a:solidFill>
                <a:highlight>
                  <a:srgbClr val="FFFFFF"/>
                </a:highlight>
                <a:latin typeface="Merriweather"/>
                <a:ea typeface="Merriweather"/>
                <a:cs typeface="Merriweather"/>
                <a:sym typeface="Merriweather"/>
              </a:rPr>
              <a:t>There could be something wrong with me because I see Negroes neither better nor worse than any other race. Race pride is a luxury I cannot afford. There are too many implications bend the term. Now, suppose a Negro does something really magnificent, and I glory, not in the benefit to mankind, but the fact that the doer was a Negro. Must I not also go hang my head in shame when a member of my race does something execrable? If I glory, then the obligation is laid upon me to blush also. I do glory when a Negro does something fine, I gloat because he or she has done a fine thing, but not because he was a Negro. That is incidental and accidental. It is the human achievement which I honor. I execrate a foul act of a Negro but again not on the grounds that the doer was a Negro, but because it was foul. A member of my race just happened to be the fouler of humanity. In other words, I know that I cannot accept responsibility for thirteen million people. Every tub must sit on its own bottom regardless. So 'Race Pride' in me had to go. And anyway, why should I be proud to be Negro? Why should anyone be proud to be white? Or yellow? Or red? After all, the word 'race' is a loose classification of physical characteristics. It tells nothing about the insides of people. Pointing a achievements tells nothing either. Races have never done anything. What seems race achievement is the work of individuals. The white race did not go into a laboratory and invent incandescent light. That was Edison. The Jews did not work out Relativity. That was Einstein. The Negros did not find out the inner secrets of peanuts and sweet potatoes, nor the secret of the development of the egg. That was Carver. If you are under the impression that every white man is Edison, just look around a bit. If you have the idea that every Negro is a Carver, you had better take off plenty of time to do your searching.”</a:t>
            </a:r>
            <a:endParaRPr sz="1150">
              <a:solidFill>
                <a:srgbClr val="4C1130"/>
              </a:solidFill>
              <a:highlight>
                <a:srgbClr val="FFFFFF"/>
              </a:highlight>
              <a:latin typeface="Merriweather"/>
              <a:ea typeface="Merriweather"/>
              <a:cs typeface="Merriweather"/>
              <a:sym typeface="Merriweather"/>
            </a:endParaRPr>
          </a:p>
          <a:p>
            <a:pPr indent="0" lvl="0" marL="0" rtl="0" algn="l">
              <a:spcBef>
                <a:spcPts val="1100"/>
              </a:spcBef>
              <a:spcAft>
                <a:spcPts val="0"/>
              </a:spcAft>
              <a:buNone/>
            </a:pPr>
            <a:r>
              <a:rPr lang="en" sz="1150">
                <a:solidFill>
                  <a:srgbClr val="4C1130"/>
                </a:solidFill>
                <a:highlight>
                  <a:srgbClr val="FFFFFF"/>
                </a:highlight>
                <a:latin typeface="Merriweather"/>
                <a:ea typeface="Merriweather"/>
                <a:cs typeface="Merriweather"/>
                <a:sym typeface="Merriweather"/>
              </a:rPr>
              <a:t>― </a:t>
            </a:r>
            <a:r>
              <a:rPr b="1" lang="en" sz="1150">
                <a:solidFill>
                  <a:srgbClr val="4C1130"/>
                </a:solidFill>
                <a:highlight>
                  <a:srgbClr val="FFFFFF"/>
                </a:highlight>
              </a:rPr>
              <a:t>Zora Neale Hurston, </a:t>
            </a:r>
            <a:r>
              <a:rPr b="1" lang="en" sz="1150">
                <a:solidFill>
                  <a:srgbClr val="4C1130"/>
                </a:solidFill>
                <a:highlight>
                  <a:srgbClr val="FFFFFF"/>
                </a:highlight>
                <a:uFill>
                  <a:noFill/>
                </a:uFill>
                <a:hlinkClick r:id="rId3">
                  <a:extLst>
                    <a:ext uri="{A12FA001-AC4F-418D-AE19-62706E023703}">
                      <ahyp:hlinkClr val="tx"/>
                    </a:ext>
                  </a:extLst>
                </a:hlinkClick>
              </a:rPr>
              <a:t>Dust Tracks on a Road</a:t>
            </a:r>
            <a:endParaRPr sz="1500">
              <a:solidFill>
                <a:srgbClr val="4C113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ctrTitle"/>
          </p:nvPr>
        </p:nvSpPr>
        <p:spPr>
          <a:xfrm>
            <a:off x="473500" y="287300"/>
            <a:ext cx="8277900" cy="52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6000"/>
              <a:t>What is Race?</a:t>
            </a:r>
            <a:endParaRPr sz="6000"/>
          </a:p>
        </p:txBody>
      </p:sp>
      <p:sp>
        <p:nvSpPr>
          <p:cNvPr id="64" name="Google Shape;64;p14"/>
          <p:cNvSpPr txBox="1"/>
          <p:nvPr>
            <p:ph idx="1" type="subTitle"/>
          </p:nvPr>
        </p:nvSpPr>
        <p:spPr>
          <a:xfrm>
            <a:off x="41400" y="565550"/>
            <a:ext cx="3483000" cy="43335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202124"/>
                </a:solidFill>
                <a:highlight>
                  <a:srgbClr val="FFFFFF"/>
                </a:highlight>
                <a:latin typeface="Roboto"/>
                <a:ea typeface="Roboto"/>
                <a:cs typeface="Roboto"/>
                <a:sym typeface="Roboto"/>
              </a:rPr>
              <a:t>a group of people who have in common some visible physical traits</a:t>
            </a:r>
            <a:r>
              <a:rPr lang="en" sz="3200">
                <a:solidFill>
                  <a:srgbClr val="202124"/>
                </a:solidFill>
                <a:highlight>
                  <a:srgbClr val="FFFFFF"/>
                </a:highlight>
                <a:latin typeface="Roboto"/>
                <a:ea typeface="Roboto"/>
                <a:cs typeface="Roboto"/>
                <a:sym typeface="Roboto"/>
              </a:rPr>
              <a:t>, such as skin color, hair texture, facial features, and eye formation</a:t>
            </a:r>
            <a:r>
              <a:rPr lang="en" sz="2400">
                <a:solidFill>
                  <a:srgbClr val="202124"/>
                </a:solidFill>
                <a:highlight>
                  <a:srgbClr val="FFFFFF"/>
                </a:highlight>
                <a:latin typeface="Roboto"/>
                <a:ea typeface="Roboto"/>
                <a:cs typeface="Roboto"/>
                <a:sym typeface="Roboto"/>
              </a:rPr>
              <a:t>. </a:t>
            </a:r>
            <a:endParaRPr sz="4800"/>
          </a:p>
        </p:txBody>
      </p:sp>
      <p:pic>
        <p:nvPicPr>
          <p:cNvPr id="65" name="Google Shape;65;p14"/>
          <p:cNvPicPr preferRelativeResize="0"/>
          <p:nvPr/>
        </p:nvPicPr>
        <p:blipFill>
          <a:blip r:embed="rId3">
            <a:alphaModFix/>
          </a:blip>
          <a:stretch>
            <a:fillRect/>
          </a:stretch>
        </p:blipFill>
        <p:spPr>
          <a:xfrm>
            <a:off x="6213651" y="586500"/>
            <a:ext cx="1487650" cy="2142150"/>
          </a:xfrm>
          <a:prstGeom prst="rect">
            <a:avLst/>
          </a:prstGeom>
          <a:noFill/>
          <a:ln>
            <a:noFill/>
          </a:ln>
        </p:spPr>
      </p:pic>
      <p:pic>
        <p:nvPicPr>
          <p:cNvPr id="66" name="Google Shape;66;p14"/>
          <p:cNvPicPr preferRelativeResize="0"/>
          <p:nvPr/>
        </p:nvPicPr>
        <p:blipFill>
          <a:blip r:embed="rId4">
            <a:alphaModFix/>
          </a:blip>
          <a:stretch>
            <a:fillRect/>
          </a:stretch>
        </p:blipFill>
        <p:spPr>
          <a:xfrm>
            <a:off x="3399487" y="624275"/>
            <a:ext cx="1434400" cy="2066600"/>
          </a:xfrm>
          <a:prstGeom prst="rect">
            <a:avLst/>
          </a:prstGeom>
          <a:noFill/>
          <a:ln>
            <a:noFill/>
          </a:ln>
        </p:spPr>
      </p:pic>
      <p:pic>
        <p:nvPicPr>
          <p:cNvPr id="67" name="Google Shape;67;p14"/>
          <p:cNvPicPr preferRelativeResize="0"/>
          <p:nvPr/>
        </p:nvPicPr>
        <p:blipFill>
          <a:blip r:embed="rId5">
            <a:alphaModFix/>
          </a:blip>
          <a:stretch>
            <a:fillRect/>
          </a:stretch>
        </p:blipFill>
        <p:spPr>
          <a:xfrm>
            <a:off x="3276850" y="2900438"/>
            <a:ext cx="1679650" cy="2066575"/>
          </a:xfrm>
          <a:prstGeom prst="rect">
            <a:avLst/>
          </a:prstGeom>
          <a:noFill/>
          <a:ln>
            <a:noFill/>
          </a:ln>
        </p:spPr>
      </p:pic>
      <p:pic>
        <p:nvPicPr>
          <p:cNvPr id="68" name="Google Shape;68;p14"/>
          <p:cNvPicPr preferRelativeResize="0"/>
          <p:nvPr/>
        </p:nvPicPr>
        <p:blipFill>
          <a:blip r:embed="rId6">
            <a:alphaModFix/>
          </a:blip>
          <a:stretch>
            <a:fillRect/>
          </a:stretch>
        </p:blipFill>
        <p:spPr>
          <a:xfrm>
            <a:off x="4824963" y="2841913"/>
            <a:ext cx="1311800" cy="2183600"/>
          </a:xfrm>
          <a:prstGeom prst="rect">
            <a:avLst/>
          </a:prstGeom>
          <a:noFill/>
          <a:ln>
            <a:noFill/>
          </a:ln>
        </p:spPr>
      </p:pic>
      <p:pic>
        <p:nvPicPr>
          <p:cNvPr id="69" name="Google Shape;69;p14"/>
          <p:cNvPicPr preferRelativeResize="0"/>
          <p:nvPr/>
        </p:nvPicPr>
        <p:blipFill>
          <a:blip r:embed="rId7">
            <a:alphaModFix/>
          </a:blip>
          <a:stretch>
            <a:fillRect/>
          </a:stretch>
        </p:blipFill>
        <p:spPr>
          <a:xfrm>
            <a:off x="4636801" y="629850"/>
            <a:ext cx="1719025" cy="2131000"/>
          </a:xfrm>
          <a:prstGeom prst="rect">
            <a:avLst/>
          </a:prstGeom>
          <a:noFill/>
          <a:ln>
            <a:noFill/>
          </a:ln>
        </p:spPr>
      </p:pic>
      <p:pic>
        <p:nvPicPr>
          <p:cNvPr id="70" name="Google Shape;70;p14"/>
          <p:cNvPicPr preferRelativeResize="0"/>
          <p:nvPr/>
        </p:nvPicPr>
        <p:blipFill>
          <a:blip r:embed="rId8">
            <a:alphaModFix/>
          </a:blip>
          <a:stretch>
            <a:fillRect/>
          </a:stretch>
        </p:blipFill>
        <p:spPr>
          <a:xfrm>
            <a:off x="6112800" y="2868225"/>
            <a:ext cx="1533650" cy="2131000"/>
          </a:xfrm>
          <a:prstGeom prst="rect">
            <a:avLst/>
          </a:prstGeom>
          <a:noFill/>
          <a:ln>
            <a:noFill/>
          </a:ln>
        </p:spPr>
      </p:pic>
      <p:pic>
        <p:nvPicPr>
          <p:cNvPr id="71" name="Google Shape;71;p14"/>
          <p:cNvPicPr preferRelativeResize="0"/>
          <p:nvPr/>
        </p:nvPicPr>
        <p:blipFill>
          <a:blip r:embed="rId9">
            <a:alphaModFix/>
          </a:blip>
          <a:stretch>
            <a:fillRect/>
          </a:stretch>
        </p:blipFill>
        <p:spPr>
          <a:xfrm>
            <a:off x="7646450" y="565547"/>
            <a:ext cx="1412725" cy="2058325"/>
          </a:xfrm>
          <a:prstGeom prst="rect">
            <a:avLst/>
          </a:prstGeom>
          <a:noFill/>
          <a:ln>
            <a:noFill/>
          </a:ln>
        </p:spPr>
      </p:pic>
      <p:pic>
        <p:nvPicPr>
          <p:cNvPr id="72" name="Google Shape;72;p14"/>
          <p:cNvPicPr preferRelativeResize="0"/>
          <p:nvPr/>
        </p:nvPicPr>
        <p:blipFill>
          <a:blip r:embed="rId10">
            <a:alphaModFix/>
          </a:blip>
          <a:stretch>
            <a:fillRect/>
          </a:stretch>
        </p:blipFill>
        <p:spPr>
          <a:xfrm>
            <a:off x="7646450" y="2849987"/>
            <a:ext cx="1487650" cy="21674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txBox="1"/>
          <p:nvPr>
            <p:ph type="title"/>
          </p:nvPr>
        </p:nvSpPr>
        <p:spPr>
          <a:xfrm>
            <a:off x="819150" y="58075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Discussion Question of the Day </a:t>
            </a:r>
            <a:endParaRPr/>
          </a:p>
        </p:txBody>
      </p:sp>
      <p:sp>
        <p:nvSpPr>
          <p:cNvPr id="221" name="Google Shape;221;p32"/>
          <p:cNvSpPr txBox="1"/>
          <p:nvPr>
            <p:ph idx="1" type="body"/>
          </p:nvPr>
        </p:nvSpPr>
        <p:spPr>
          <a:xfrm>
            <a:off x="540375" y="1535350"/>
            <a:ext cx="4728600" cy="299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800"/>
              <a:t>What is </a:t>
            </a:r>
            <a:r>
              <a:rPr lang="en" sz="3800" u="sng">
                <a:solidFill>
                  <a:srgbClr val="4C1130"/>
                </a:solidFill>
              </a:rPr>
              <a:t>your</a:t>
            </a:r>
            <a:r>
              <a:rPr lang="en" sz="3800"/>
              <a:t> definition of the word racism?</a:t>
            </a:r>
            <a:endParaRPr sz="3800"/>
          </a:p>
          <a:p>
            <a:pPr indent="0" lvl="0" marL="457200" rtl="0" algn="l">
              <a:spcBef>
                <a:spcPts val="1200"/>
              </a:spcBef>
              <a:spcAft>
                <a:spcPts val="1200"/>
              </a:spcAft>
              <a:buNone/>
            </a:pPr>
            <a:r>
              <a:t/>
            </a:r>
            <a:endParaRPr sz="3000"/>
          </a:p>
        </p:txBody>
      </p:sp>
      <p:pic>
        <p:nvPicPr>
          <p:cNvPr id="222" name="Google Shape;222;p32"/>
          <p:cNvPicPr preferRelativeResize="0"/>
          <p:nvPr/>
        </p:nvPicPr>
        <p:blipFill>
          <a:blip r:embed="rId3">
            <a:alphaModFix/>
          </a:blip>
          <a:stretch>
            <a:fillRect/>
          </a:stretch>
        </p:blipFill>
        <p:spPr>
          <a:xfrm>
            <a:off x="5659250" y="2571750"/>
            <a:ext cx="3168775" cy="1830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type="title"/>
          </p:nvPr>
        </p:nvSpPr>
        <p:spPr>
          <a:xfrm>
            <a:off x="611500" y="139550"/>
            <a:ext cx="7505700" cy="70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Professor Ka-Re’s Definition of Racism</a:t>
            </a:r>
            <a:endParaRPr/>
          </a:p>
        </p:txBody>
      </p:sp>
      <p:sp>
        <p:nvSpPr>
          <p:cNvPr id="228" name="Google Shape;228;p33"/>
          <p:cNvSpPr txBox="1"/>
          <p:nvPr>
            <p:ph idx="1" type="body"/>
          </p:nvPr>
        </p:nvSpPr>
        <p:spPr>
          <a:xfrm>
            <a:off x="611500" y="843950"/>
            <a:ext cx="7674000" cy="386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33A44"/>
                </a:solidFill>
                <a:latin typeface="Times New Roman"/>
                <a:ea typeface="Times New Roman"/>
                <a:cs typeface="Times New Roman"/>
                <a:sym typeface="Times New Roman"/>
              </a:rPr>
              <a:t>(Verb) Racism is </a:t>
            </a:r>
            <a:r>
              <a:rPr lang="en" sz="3100">
                <a:solidFill>
                  <a:srgbClr val="CC0000"/>
                </a:solidFill>
                <a:latin typeface="Times New Roman"/>
                <a:ea typeface="Times New Roman"/>
                <a:cs typeface="Times New Roman"/>
                <a:sym typeface="Times New Roman"/>
              </a:rPr>
              <a:t>systemic (a number of years)</a:t>
            </a:r>
            <a:r>
              <a:rPr lang="en" sz="3100">
                <a:solidFill>
                  <a:srgbClr val="233A44"/>
                </a:solidFill>
                <a:latin typeface="Times New Roman"/>
                <a:ea typeface="Times New Roman"/>
                <a:cs typeface="Times New Roman"/>
                <a:sym typeface="Times New Roman"/>
              </a:rPr>
              <a:t> oppression, that manifests </a:t>
            </a:r>
            <a:r>
              <a:rPr lang="en" sz="3100">
                <a:solidFill>
                  <a:srgbClr val="FF0000"/>
                </a:solidFill>
                <a:latin typeface="Times New Roman"/>
                <a:ea typeface="Times New Roman"/>
                <a:cs typeface="Times New Roman"/>
                <a:sym typeface="Times New Roman"/>
              </a:rPr>
              <a:t>overtly</a:t>
            </a:r>
            <a:r>
              <a:rPr lang="en" sz="3100">
                <a:solidFill>
                  <a:srgbClr val="233A44"/>
                </a:solidFill>
                <a:latin typeface="Times New Roman"/>
                <a:ea typeface="Times New Roman"/>
                <a:cs typeface="Times New Roman"/>
                <a:sym typeface="Times New Roman"/>
              </a:rPr>
              <a:t> and </a:t>
            </a:r>
            <a:r>
              <a:rPr lang="en" sz="3100">
                <a:solidFill>
                  <a:srgbClr val="FF0000"/>
                </a:solidFill>
                <a:latin typeface="Times New Roman"/>
                <a:ea typeface="Times New Roman"/>
                <a:cs typeface="Times New Roman"/>
                <a:sym typeface="Times New Roman"/>
              </a:rPr>
              <a:t>covertly</a:t>
            </a:r>
            <a:r>
              <a:rPr lang="en" sz="3100">
                <a:solidFill>
                  <a:srgbClr val="233A44"/>
                </a:solidFill>
                <a:latin typeface="Times New Roman"/>
                <a:ea typeface="Times New Roman"/>
                <a:cs typeface="Times New Roman"/>
                <a:sym typeface="Times New Roman"/>
              </a:rPr>
              <a:t>, in which a “marginalized group” is excluded from or is presented with extraordinary obstacles, either </a:t>
            </a:r>
            <a:r>
              <a:rPr lang="en" sz="3100">
                <a:solidFill>
                  <a:srgbClr val="CC0000"/>
                </a:solidFill>
                <a:latin typeface="Times New Roman"/>
                <a:ea typeface="Times New Roman"/>
                <a:cs typeface="Times New Roman"/>
                <a:sym typeface="Times New Roman"/>
              </a:rPr>
              <a:t>by law, policy</a:t>
            </a:r>
            <a:r>
              <a:rPr lang="en" sz="3100">
                <a:solidFill>
                  <a:srgbClr val="233A44"/>
                </a:solidFill>
                <a:latin typeface="Times New Roman"/>
                <a:ea typeface="Times New Roman"/>
                <a:cs typeface="Times New Roman"/>
                <a:sym typeface="Times New Roman"/>
              </a:rPr>
              <a:t> or </a:t>
            </a:r>
            <a:r>
              <a:rPr lang="en" sz="3100">
                <a:solidFill>
                  <a:srgbClr val="CC0000"/>
                </a:solidFill>
                <a:latin typeface="Times New Roman"/>
                <a:ea typeface="Times New Roman"/>
                <a:cs typeface="Times New Roman"/>
                <a:sym typeface="Times New Roman"/>
              </a:rPr>
              <a:t>by practice</a:t>
            </a:r>
            <a:r>
              <a:rPr lang="en" sz="3100">
                <a:solidFill>
                  <a:srgbClr val="233A44"/>
                </a:solidFill>
                <a:latin typeface="Times New Roman"/>
                <a:ea typeface="Times New Roman"/>
                <a:cs typeface="Times New Roman"/>
                <a:sym typeface="Times New Roman"/>
              </a:rPr>
              <a:t>,  when trying to make advancements in society by </a:t>
            </a:r>
            <a:r>
              <a:rPr lang="en" sz="3100">
                <a:solidFill>
                  <a:srgbClr val="CC0000"/>
                </a:solidFill>
                <a:latin typeface="Times New Roman"/>
                <a:ea typeface="Times New Roman"/>
                <a:cs typeface="Times New Roman"/>
                <a:sym typeface="Times New Roman"/>
              </a:rPr>
              <a:t>people in power</a:t>
            </a:r>
            <a:r>
              <a:rPr lang="en" sz="3100">
                <a:solidFill>
                  <a:srgbClr val="233A44"/>
                </a:solidFill>
                <a:latin typeface="Times New Roman"/>
                <a:ea typeface="Times New Roman"/>
                <a:cs typeface="Times New Roman"/>
                <a:sym typeface="Times New Roman"/>
              </a:rPr>
              <a:t>, strictly because of their race. </a:t>
            </a:r>
            <a:endParaRPr sz="3100">
              <a:solidFill>
                <a:srgbClr val="233A44"/>
              </a:solidFill>
              <a:latin typeface="Times New Roman"/>
              <a:ea typeface="Times New Roman"/>
              <a:cs typeface="Times New Roman"/>
              <a:sym typeface="Times New Roman"/>
            </a:endParaRPr>
          </a:p>
          <a:p>
            <a:pPr indent="0" lvl="0" marL="0" rtl="0" algn="l">
              <a:spcBef>
                <a:spcPts val="0"/>
              </a:spcBef>
              <a:spcAft>
                <a:spcPts val="1200"/>
              </a:spcAft>
              <a:buNone/>
            </a:pPr>
            <a:r>
              <a:t/>
            </a:r>
            <a:endParaRPr sz="3000">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4"/>
          <p:cNvPicPr preferRelativeResize="0"/>
          <p:nvPr/>
        </p:nvPicPr>
        <p:blipFill>
          <a:blip r:embed="rId3">
            <a:alphaModFix/>
          </a:blip>
          <a:stretch>
            <a:fillRect/>
          </a:stretch>
        </p:blipFill>
        <p:spPr>
          <a:xfrm>
            <a:off x="152400" y="152400"/>
            <a:ext cx="8913150" cy="4923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9" name="Google Shape;239;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0" name="Google Shape;240;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6" name="Google Shape;246;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7" name="Google Shape;247;p36"/>
          <p:cNvPicPr preferRelativeResize="0"/>
          <p:nvPr/>
        </p:nvPicPr>
        <p:blipFill>
          <a:blip r:embed="rId3">
            <a:alphaModFix/>
          </a:blip>
          <a:stretch>
            <a:fillRect/>
          </a:stretch>
        </p:blipFill>
        <p:spPr>
          <a:xfrm>
            <a:off x="0" y="0"/>
            <a:ext cx="9144000" cy="5177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7"/>
          <p:cNvSpPr txBox="1"/>
          <p:nvPr>
            <p:ph type="title"/>
          </p:nvPr>
        </p:nvSpPr>
        <p:spPr>
          <a:xfrm>
            <a:off x="60800" y="47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OVERT AND COVERT RACISM</a:t>
            </a:r>
            <a:endParaRPr/>
          </a:p>
        </p:txBody>
      </p:sp>
      <p:sp>
        <p:nvSpPr>
          <p:cNvPr id="253" name="Google Shape;253;p37"/>
          <p:cNvSpPr txBox="1"/>
          <p:nvPr>
            <p:ph idx="1" type="body"/>
          </p:nvPr>
        </p:nvSpPr>
        <p:spPr>
          <a:xfrm>
            <a:off x="60800" y="871200"/>
            <a:ext cx="8520600" cy="3718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800" u="sng">
                <a:solidFill>
                  <a:schemeClr val="hlink"/>
                </a:solidFill>
                <a:hlinkClick r:id="rId3"/>
              </a:rPr>
              <a:t>Overt and Covert Racism</a:t>
            </a:r>
            <a:r>
              <a:rPr lang="en" sz="1900"/>
              <a:t>(CLICK ON THIS LINK)</a:t>
            </a:r>
            <a:endParaRPr sz="1900"/>
          </a:p>
        </p:txBody>
      </p:sp>
      <p:pic>
        <p:nvPicPr>
          <p:cNvPr id="254" name="Google Shape;254;p37"/>
          <p:cNvPicPr preferRelativeResize="0"/>
          <p:nvPr/>
        </p:nvPicPr>
        <p:blipFill>
          <a:blip r:embed="rId4">
            <a:alphaModFix/>
          </a:blip>
          <a:stretch>
            <a:fillRect/>
          </a:stretch>
        </p:blipFill>
        <p:spPr>
          <a:xfrm>
            <a:off x="60807" y="2269000"/>
            <a:ext cx="3931400" cy="2818725"/>
          </a:xfrm>
          <a:prstGeom prst="rect">
            <a:avLst/>
          </a:prstGeom>
          <a:noFill/>
          <a:ln>
            <a:noFill/>
          </a:ln>
        </p:spPr>
      </p:pic>
      <p:pic>
        <p:nvPicPr>
          <p:cNvPr id="255" name="Google Shape;255;p37"/>
          <p:cNvPicPr preferRelativeResize="0"/>
          <p:nvPr/>
        </p:nvPicPr>
        <p:blipFill>
          <a:blip r:embed="rId5">
            <a:alphaModFix/>
          </a:blip>
          <a:stretch>
            <a:fillRect/>
          </a:stretch>
        </p:blipFill>
        <p:spPr>
          <a:xfrm>
            <a:off x="4121750" y="2313875"/>
            <a:ext cx="4165150" cy="2739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txBox="1"/>
          <p:nvPr>
            <p:ph type="title"/>
          </p:nvPr>
        </p:nvSpPr>
        <p:spPr>
          <a:xfrm>
            <a:off x="133050" y="2005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Discussion Questions </a:t>
            </a:r>
            <a:endParaRPr/>
          </a:p>
        </p:txBody>
      </p:sp>
      <p:sp>
        <p:nvSpPr>
          <p:cNvPr id="261" name="Google Shape;261;p38"/>
          <p:cNvSpPr txBox="1"/>
          <p:nvPr>
            <p:ph idx="1" type="body"/>
          </p:nvPr>
        </p:nvSpPr>
        <p:spPr>
          <a:xfrm>
            <a:off x="133050" y="813975"/>
            <a:ext cx="4277100" cy="432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275"/>
              <a:buNone/>
            </a:pPr>
            <a:r>
              <a:rPr lang="en" sz="1613"/>
              <a:t>Do you see race when you look at someone?</a:t>
            </a:r>
            <a:endParaRPr sz="1613"/>
          </a:p>
          <a:p>
            <a:pPr indent="0" lvl="0" marL="0" rtl="0" algn="l">
              <a:spcBef>
                <a:spcPts val="1200"/>
              </a:spcBef>
              <a:spcAft>
                <a:spcPts val="0"/>
              </a:spcAft>
              <a:buSzPts val="275"/>
              <a:buNone/>
            </a:pPr>
            <a:r>
              <a:rPr lang="en" sz="1613"/>
              <a:t>Do Black and other non-white people put too much emphasis on race?</a:t>
            </a:r>
            <a:endParaRPr sz="1613"/>
          </a:p>
          <a:p>
            <a:pPr indent="0" lvl="0" marL="0" rtl="0" algn="l">
              <a:spcBef>
                <a:spcPts val="1200"/>
              </a:spcBef>
              <a:spcAft>
                <a:spcPts val="0"/>
              </a:spcAft>
              <a:buSzPts val="275"/>
              <a:buNone/>
            </a:pPr>
            <a:r>
              <a:rPr lang="en" sz="1613"/>
              <a:t>Do you see racism getting better, worse or staying the same ?</a:t>
            </a:r>
            <a:endParaRPr sz="1613"/>
          </a:p>
          <a:p>
            <a:pPr indent="0" lvl="0" marL="0" rtl="0" algn="l">
              <a:spcBef>
                <a:spcPts val="1200"/>
              </a:spcBef>
              <a:spcAft>
                <a:spcPts val="0"/>
              </a:spcAft>
              <a:buSzPts val="275"/>
              <a:buNone/>
            </a:pPr>
            <a:r>
              <a:rPr lang="en" sz="1613"/>
              <a:t>What continues to feed racism?</a:t>
            </a:r>
            <a:endParaRPr sz="1613"/>
          </a:p>
          <a:p>
            <a:pPr indent="0" lvl="0" marL="0" rtl="0" algn="l">
              <a:spcBef>
                <a:spcPts val="1200"/>
              </a:spcBef>
              <a:spcAft>
                <a:spcPts val="0"/>
              </a:spcAft>
              <a:buSzPts val="275"/>
              <a:buNone/>
            </a:pPr>
            <a:r>
              <a:rPr lang="en" sz="1613"/>
              <a:t>How can  race be  </a:t>
            </a:r>
            <a:r>
              <a:rPr lang="en" sz="1613"/>
              <a:t>divisive</a:t>
            </a:r>
            <a:r>
              <a:rPr lang="en" sz="1613"/>
              <a:t>? </a:t>
            </a:r>
            <a:endParaRPr sz="1613"/>
          </a:p>
          <a:p>
            <a:pPr indent="0" lvl="0" marL="0" rtl="0" algn="l">
              <a:spcBef>
                <a:spcPts val="1200"/>
              </a:spcBef>
              <a:spcAft>
                <a:spcPts val="0"/>
              </a:spcAft>
              <a:buSzPts val="275"/>
              <a:buNone/>
            </a:pPr>
            <a:r>
              <a:rPr lang="en" sz="1613"/>
              <a:t>Can a racist be rehabilitated?</a:t>
            </a:r>
            <a:endParaRPr sz="1613"/>
          </a:p>
          <a:p>
            <a:pPr indent="0" lvl="0" marL="0" rtl="0" algn="l">
              <a:spcBef>
                <a:spcPts val="1200"/>
              </a:spcBef>
              <a:spcAft>
                <a:spcPts val="0"/>
              </a:spcAft>
              <a:buSzPts val="275"/>
              <a:buNone/>
            </a:pPr>
            <a:r>
              <a:rPr lang="en" sz="1613"/>
              <a:t>Is race discussed too much in our society?</a:t>
            </a:r>
            <a:endParaRPr sz="1613"/>
          </a:p>
          <a:p>
            <a:pPr indent="0" lvl="0" marL="0" rtl="0" algn="l">
              <a:spcBef>
                <a:spcPts val="1200"/>
              </a:spcBef>
              <a:spcAft>
                <a:spcPts val="0"/>
              </a:spcAft>
              <a:buSzPts val="275"/>
              <a:buNone/>
            </a:pPr>
            <a:r>
              <a:t/>
            </a:r>
            <a:endParaRPr sz="650"/>
          </a:p>
          <a:p>
            <a:pPr indent="0" lvl="0" marL="0" rtl="0" algn="l">
              <a:spcBef>
                <a:spcPts val="1200"/>
              </a:spcBef>
              <a:spcAft>
                <a:spcPts val="1200"/>
              </a:spcAft>
              <a:buSzPts val="275"/>
              <a:buNone/>
            </a:pPr>
            <a:r>
              <a:rPr lang="en" sz="650"/>
              <a:t>  </a:t>
            </a:r>
            <a:endParaRPr sz="650"/>
          </a:p>
        </p:txBody>
      </p:sp>
      <p:pic>
        <p:nvPicPr>
          <p:cNvPr id="262" name="Google Shape;262;p38"/>
          <p:cNvPicPr preferRelativeResize="0"/>
          <p:nvPr/>
        </p:nvPicPr>
        <p:blipFill>
          <a:blip r:embed="rId3">
            <a:alphaModFix/>
          </a:blip>
          <a:stretch>
            <a:fillRect/>
          </a:stretch>
        </p:blipFill>
        <p:spPr>
          <a:xfrm rot="-379341">
            <a:off x="5437050" y="373575"/>
            <a:ext cx="3248025" cy="1912200"/>
          </a:xfrm>
          <a:prstGeom prst="rect">
            <a:avLst/>
          </a:prstGeom>
          <a:noFill/>
          <a:ln>
            <a:noFill/>
          </a:ln>
        </p:spPr>
      </p:pic>
      <p:pic>
        <p:nvPicPr>
          <p:cNvPr id="263" name="Google Shape;263;p38"/>
          <p:cNvPicPr preferRelativeResize="0"/>
          <p:nvPr/>
        </p:nvPicPr>
        <p:blipFill>
          <a:blip r:embed="rId4">
            <a:alphaModFix/>
          </a:blip>
          <a:stretch>
            <a:fillRect/>
          </a:stretch>
        </p:blipFill>
        <p:spPr>
          <a:xfrm rot="766688">
            <a:off x="4362296" y="2097646"/>
            <a:ext cx="2012082" cy="2012082"/>
          </a:xfrm>
          <a:prstGeom prst="rect">
            <a:avLst/>
          </a:prstGeom>
          <a:noFill/>
          <a:ln>
            <a:noFill/>
          </a:ln>
        </p:spPr>
      </p:pic>
      <p:pic>
        <p:nvPicPr>
          <p:cNvPr id="264" name="Google Shape;264;p38"/>
          <p:cNvPicPr preferRelativeResize="0"/>
          <p:nvPr/>
        </p:nvPicPr>
        <p:blipFill>
          <a:blip r:embed="rId5">
            <a:alphaModFix/>
          </a:blip>
          <a:stretch>
            <a:fillRect/>
          </a:stretch>
        </p:blipFill>
        <p:spPr>
          <a:xfrm rot="-535659">
            <a:off x="6298675" y="2783025"/>
            <a:ext cx="2628900" cy="1743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9"/>
          <p:cNvSpPr txBox="1"/>
          <p:nvPr>
            <p:ph type="title"/>
          </p:nvPr>
        </p:nvSpPr>
        <p:spPr>
          <a:xfrm>
            <a:off x="77950" y="-123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CODED LANGUAGE </a:t>
            </a:r>
            <a:endParaRPr/>
          </a:p>
        </p:txBody>
      </p:sp>
      <p:sp>
        <p:nvSpPr>
          <p:cNvPr id="270" name="Google Shape;270;p39"/>
          <p:cNvSpPr txBox="1"/>
          <p:nvPr>
            <p:ph idx="1" type="body"/>
          </p:nvPr>
        </p:nvSpPr>
        <p:spPr>
          <a:xfrm>
            <a:off x="0" y="1531325"/>
            <a:ext cx="5916000" cy="42462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275"/>
              <a:buNone/>
            </a:pPr>
            <a:r>
              <a:rPr lang="en" sz="1004">
                <a:latin typeface="Times New Roman"/>
                <a:ea typeface="Times New Roman"/>
                <a:cs typeface="Times New Roman"/>
                <a:sym typeface="Times New Roman"/>
              </a:rPr>
              <a:t>Black on Black Crime</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Woke</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DEI Hire</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Angry</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Thug</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Urban </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States Rights</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At Risk Youth</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Achievement Gap</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Reggin</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Welfare Queens</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rPr lang="en" sz="1004">
                <a:latin typeface="Times New Roman"/>
                <a:ea typeface="Times New Roman"/>
                <a:cs typeface="Times New Roman"/>
                <a:sym typeface="Times New Roman"/>
              </a:rPr>
              <a:t>Low Income Communities</a:t>
            </a:r>
            <a:endParaRPr sz="10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t/>
            </a:r>
            <a:endParaRPr sz="704">
              <a:latin typeface="Times New Roman"/>
              <a:ea typeface="Times New Roman"/>
              <a:cs typeface="Times New Roman"/>
              <a:sym typeface="Times New Roman"/>
            </a:endParaRPr>
          </a:p>
          <a:p>
            <a:pPr indent="0" lvl="0" marL="0" rtl="0" algn="l">
              <a:lnSpc>
                <a:spcPct val="95000"/>
              </a:lnSpc>
              <a:spcBef>
                <a:spcPts val="1200"/>
              </a:spcBef>
              <a:spcAft>
                <a:spcPts val="0"/>
              </a:spcAft>
              <a:buSzPts val="275"/>
              <a:buNone/>
            </a:pPr>
            <a:r>
              <a:t/>
            </a:r>
            <a:endParaRPr sz="100"/>
          </a:p>
          <a:p>
            <a:pPr indent="0" lvl="0" marL="0" rtl="0" algn="l">
              <a:lnSpc>
                <a:spcPct val="95000"/>
              </a:lnSpc>
              <a:spcBef>
                <a:spcPts val="1200"/>
              </a:spcBef>
              <a:spcAft>
                <a:spcPts val="0"/>
              </a:spcAft>
              <a:buSzPts val="275"/>
              <a:buNone/>
            </a:pPr>
            <a:r>
              <a:t/>
            </a:r>
            <a:endParaRPr sz="100"/>
          </a:p>
          <a:p>
            <a:pPr indent="0" lvl="0" marL="0" rtl="0" algn="l">
              <a:lnSpc>
                <a:spcPct val="95000"/>
              </a:lnSpc>
              <a:spcBef>
                <a:spcPts val="1200"/>
              </a:spcBef>
              <a:spcAft>
                <a:spcPts val="1200"/>
              </a:spcAft>
              <a:buSzPts val="275"/>
              <a:buNone/>
            </a:pPr>
            <a:r>
              <a:t/>
            </a:r>
            <a:endParaRPr sz="100"/>
          </a:p>
        </p:txBody>
      </p:sp>
      <p:pic>
        <p:nvPicPr>
          <p:cNvPr id="271" name="Google Shape;271;p39"/>
          <p:cNvPicPr preferRelativeResize="0"/>
          <p:nvPr/>
        </p:nvPicPr>
        <p:blipFill>
          <a:blip r:embed="rId3">
            <a:alphaModFix/>
          </a:blip>
          <a:stretch>
            <a:fillRect/>
          </a:stretch>
        </p:blipFill>
        <p:spPr>
          <a:xfrm rot="-1454706">
            <a:off x="3062117" y="1110852"/>
            <a:ext cx="2668891" cy="1776021"/>
          </a:xfrm>
          <a:prstGeom prst="rect">
            <a:avLst/>
          </a:prstGeom>
          <a:noFill/>
          <a:ln>
            <a:noFill/>
          </a:ln>
        </p:spPr>
      </p:pic>
      <p:pic>
        <p:nvPicPr>
          <p:cNvPr id="272" name="Google Shape;272;p39"/>
          <p:cNvPicPr preferRelativeResize="0"/>
          <p:nvPr/>
        </p:nvPicPr>
        <p:blipFill>
          <a:blip r:embed="rId4">
            <a:alphaModFix/>
          </a:blip>
          <a:stretch>
            <a:fillRect/>
          </a:stretch>
        </p:blipFill>
        <p:spPr>
          <a:xfrm>
            <a:off x="3547530" y="3249700"/>
            <a:ext cx="5350075" cy="1742525"/>
          </a:xfrm>
          <a:prstGeom prst="rect">
            <a:avLst/>
          </a:prstGeom>
          <a:noFill/>
          <a:ln>
            <a:noFill/>
          </a:ln>
        </p:spPr>
      </p:pic>
      <p:pic>
        <p:nvPicPr>
          <p:cNvPr id="273" name="Google Shape;273;p39"/>
          <p:cNvPicPr preferRelativeResize="0"/>
          <p:nvPr/>
        </p:nvPicPr>
        <p:blipFill>
          <a:blip r:embed="rId5">
            <a:alphaModFix/>
          </a:blip>
          <a:stretch>
            <a:fillRect/>
          </a:stretch>
        </p:blipFill>
        <p:spPr>
          <a:xfrm>
            <a:off x="5915998" y="413500"/>
            <a:ext cx="2661775" cy="1285550"/>
          </a:xfrm>
          <a:prstGeom prst="rect">
            <a:avLst/>
          </a:prstGeom>
          <a:noFill/>
          <a:ln>
            <a:noFill/>
          </a:ln>
        </p:spPr>
      </p:pic>
      <p:sp>
        <p:nvSpPr>
          <p:cNvPr id="274" name="Google Shape;274;p39"/>
          <p:cNvSpPr txBox="1"/>
          <p:nvPr/>
        </p:nvSpPr>
        <p:spPr>
          <a:xfrm>
            <a:off x="0" y="295025"/>
            <a:ext cx="4014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linkClick r:id="rId6"/>
              </a:rPr>
              <a:t>The sneaky language today's politicians use to get away with racism and sexism</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rPr lang="en" sz="1200" u="sng">
                <a:solidFill>
                  <a:schemeClr val="hlink"/>
                </a:solidFill>
                <a:hlinkClick r:id="rId7"/>
              </a:rPr>
              <a:t>Coded Language Is Part of Our Racist Education System</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0" lvl="0" marL="0" rtl="0" algn="l">
              <a:spcBef>
                <a:spcPts val="0"/>
              </a:spcBef>
              <a:spcAft>
                <a:spcPts val="0"/>
              </a:spcAft>
              <a:buNone/>
            </a:pPr>
            <a:r>
              <a:t/>
            </a:r>
            <a:endParaRPr sz="12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0" name="Google Shape;280;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THE 100$ RACE (Social Experiment) VERY TOUCHING" id="281" name="Google Shape;281;p40" title="THE 100$ RACE (Social Experiment) VERY TOUCHING">
            <a:hlinkClick r:id="rId3"/>
          </p:cNvPr>
          <p:cNvPicPr preferRelativeResize="0"/>
          <p:nvPr/>
        </p:nvPicPr>
        <p:blipFill>
          <a:blip r:embed="rId4">
            <a:alphaModFix/>
          </a:blip>
          <a:stretch>
            <a:fillRect/>
          </a:stretch>
        </p:blipFill>
        <p:spPr>
          <a:xfrm>
            <a:off x="156875" y="89650"/>
            <a:ext cx="8987125" cy="5009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ctrTitle"/>
          </p:nvPr>
        </p:nvSpPr>
        <p:spPr>
          <a:xfrm>
            <a:off x="164250" y="-343625"/>
            <a:ext cx="8520600" cy="930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SzPct val="25515"/>
              <a:buNone/>
            </a:pPr>
            <a:r>
              <a:rPr lang="en" sz="3880">
                <a:solidFill>
                  <a:srgbClr val="5B0F00"/>
                </a:solidFill>
              </a:rPr>
              <a:t>Why is race so prevalent in our society?</a:t>
            </a:r>
            <a:endParaRPr sz="3880">
              <a:solidFill>
                <a:srgbClr val="5B0F00"/>
              </a:solidFill>
            </a:endParaRPr>
          </a:p>
        </p:txBody>
      </p:sp>
      <p:pic>
        <p:nvPicPr>
          <p:cNvPr id="78" name="Google Shape;78;p15"/>
          <p:cNvPicPr preferRelativeResize="0"/>
          <p:nvPr/>
        </p:nvPicPr>
        <p:blipFill>
          <a:blip r:embed="rId3">
            <a:alphaModFix/>
          </a:blip>
          <a:stretch>
            <a:fillRect/>
          </a:stretch>
        </p:blipFill>
        <p:spPr>
          <a:xfrm rot="-836021">
            <a:off x="224715" y="781114"/>
            <a:ext cx="1834095" cy="1834095"/>
          </a:xfrm>
          <a:prstGeom prst="rect">
            <a:avLst/>
          </a:prstGeom>
          <a:noFill/>
          <a:ln>
            <a:noFill/>
          </a:ln>
        </p:spPr>
      </p:pic>
      <p:pic>
        <p:nvPicPr>
          <p:cNvPr id="79" name="Google Shape;79;p15"/>
          <p:cNvPicPr preferRelativeResize="0"/>
          <p:nvPr/>
        </p:nvPicPr>
        <p:blipFill>
          <a:blip r:embed="rId4">
            <a:alphaModFix/>
          </a:blip>
          <a:stretch>
            <a:fillRect/>
          </a:stretch>
        </p:blipFill>
        <p:spPr>
          <a:xfrm>
            <a:off x="4167187" y="632350"/>
            <a:ext cx="2857500" cy="1600200"/>
          </a:xfrm>
          <a:prstGeom prst="rect">
            <a:avLst/>
          </a:prstGeom>
          <a:noFill/>
          <a:ln>
            <a:noFill/>
          </a:ln>
        </p:spPr>
      </p:pic>
      <p:pic>
        <p:nvPicPr>
          <p:cNvPr id="80" name="Google Shape;80;p15"/>
          <p:cNvPicPr preferRelativeResize="0"/>
          <p:nvPr/>
        </p:nvPicPr>
        <p:blipFill>
          <a:blip r:embed="rId5">
            <a:alphaModFix/>
          </a:blip>
          <a:stretch>
            <a:fillRect/>
          </a:stretch>
        </p:blipFill>
        <p:spPr>
          <a:xfrm>
            <a:off x="5025925" y="3546725"/>
            <a:ext cx="2221775" cy="1478482"/>
          </a:xfrm>
          <a:prstGeom prst="rect">
            <a:avLst/>
          </a:prstGeom>
          <a:noFill/>
          <a:ln>
            <a:noFill/>
          </a:ln>
        </p:spPr>
      </p:pic>
      <p:pic>
        <p:nvPicPr>
          <p:cNvPr id="81" name="Google Shape;81;p15"/>
          <p:cNvPicPr preferRelativeResize="0"/>
          <p:nvPr/>
        </p:nvPicPr>
        <p:blipFill>
          <a:blip r:embed="rId6">
            <a:alphaModFix/>
          </a:blip>
          <a:stretch>
            <a:fillRect/>
          </a:stretch>
        </p:blipFill>
        <p:spPr>
          <a:xfrm>
            <a:off x="7356923" y="407988"/>
            <a:ext cx="1640775" cy="2048925"/>
          </a:xfrm>
          <a:prstGeom prst="rect">
            <a:avLst/>
          </a:prstGeom>
          <a:noFill/>
          <a:ln>
            <a:noFill/>
          </a:ln>
        </p:spPr>
      </p:pic>
      <p:pic>
        <p:nvPicPr>
          <p:cNvPr id="82" name="Google Shape;82;p15"/>
          <p:cNvPicPr preferRelativeResize="0"/>
          <p:nvPr/>
        </p:nvPicPr>
        <p:blipFill>
          <a:blip r:embed="rId7">
            <a:alphaModFix/>
          </a:blip>
          <a:stretch>
            <a:fillRect/>
          </a:stretch>
        </p:blipFill>
        <p:spPr>
          <a:xfrm>
            <a:off x="3662662" y="2007925"/>
            <a:ext cx="1818675" cy="1362250"/>
          </a:xfrm>
          <a:prstGeom prst="rect">
            <a:avLst/>
          </a:prstGeom>
          <a:noFill/>
          <a:ln>
            <a:noFill/>
          </a:ln>
        </p:spPr>
      </p:pic>
      <p:pic>
        <p:nvPicPr>
          <p:cNvPr id="83" name="Google Shape;83;p15"/>
          <p:cNvPicPr preferRelativeResize="0"/>
          <p:nvPr/>
        </p:nvPicPr>
        <p:blipFill>
          <a:blip r:embed="rId8">
            <a:alphaModFix/>
          </a:blip>
          <a:stretch>
            <a:fillRect/>
          </a:stretch>
        </p:blipFill>
        <p:spPr>
          <a:xfrm>
            <a:off x="5512550" y="1994550"/>
            <a:ext cx="1990387" cy="1389000"/>
          </a:xfrm>
          <a:prstGeom prst="rect">
            <a:avLst/>
          </a:prstGeom>
          <a:noFill/>
          <a:ln>
            <a:noFill/>
          </a:ln>
        </p:spPr>
      </p:pic>
      <p:pic>
        <p:nvPicPr>
          <p:cNvPr id="84" name="Google Shape;84;p15"/>
          <p:cNvPicPr preferRelativeResize="0"/>
          <p:nvPr/>
        </p:nvPicPr>
        <p:blipFill>
          <a:blip r:embed="rId9">
            <a:alphaModFix/>
          </a:blip>
          <a:stretch>
            <a:fillRect/>
          </a:stretch>
        </p:blipFill>
        <p:spPr>
          <a:xfrm>
            <a:off x="1637057" y="2043325"/>
            <a:ext cx="1994368" cy="1156050"/>
          </a:xfrm>
          <a:prstGeom prst="rect">
            <a:avLst/>
          </a:prstGeom>
          <a:noFill/>
          <a:ln>
            <a:noFill/>
          </a:ln>
        </p:spPr>
      </p:pic>
      <p:pic>
        <p:nvPicPr>
          <p:cNvPr id="85" name="Google Shape;85;p15"/>
          <p:cNvPicPr preferRelativeResize="0"/>
          <p:nvPr/>
        </p:nvPicPr>
        <p:blipFill>
          <a:blip r:embed="rId10">
            <a:alphaModFix/>
          </a:blip>
          <a:stretch>
            <a:fillRect/>
          </a:stretch>
        </p:blipFill>
        <p:spPr>
          <a:xfrm>
            <a:off x="2252652" y="632347"/>
            <a:ext cx="2087295" cy="1389000"/>
          </a:xfrm>
          <a:prstGeom prst="rect">
            <a:avLst/>
          </a:prstGeom>
          <a:noFill/>
          <a:ln>
            <a:noFill/>
          </a:ln>
        </p:spPr>
      </p:pic>
      <p:pic>
        <p:nvPicPr>
          <p:cNvPr id="86" name="Google Shape;86;p15"/>
          <p:cNvPicPr preferRelativeResize="0"/>
          <p:nvPr/>
        </p:nvPicPr>
        <p:blipFill>
          <a:blip r:embed="rId11">
            <a:alphaModFix/>
          </a:blip>
          <a:stretch>
            <a:fillRect/>
          </a:stretch>
        </p:blipFill>
        <p:spPr>
          <a:xfrm>
            <a:off x="6845625" y="3451800"/>
            <a:ext cx="2221775" cy="1573400"/>
          </a:xfrm>
          <a:prstGeom prst="rect">
            <a:avLst/>
          </a:prstGeom>
          <a:noFill/>
          <a:ln>
            <a:noFill/>
          </a:ln>
        </p:spPr>
      </p:pic>
      <p:pic>
        <p:nvPicPr>
          <p:cNvPr id="87" name="Google Shape;87;p15"/>
          <p:cNvPicPr preferRelativeResize="0"/>
          <p:nvPr/>
        </p:nvPicPr>
        <p:blipFill>
          <a:blip r:embed="rId12">
            <a:alphaModFix/>
          </a:blip>
          <a:stretch>
            <a:fillRect/>
          </a:stretch>
        </p:blipFill>
        <p:spPr>
          <a:xfrm>
            <a:off x="221550" y="2773875"/>
            <a:ext cx="1680675" cy="2293425"/>
          </a:xfrm>
          <a:prstGeom prst="rect">
            <a:avLst/>
          </a:prstGeom>
          <a:noFill/>
          <a:ln>
            <a:noFill/>
          </a:ln>
        </p:spPr>
      </p:pic>
      <p:pic>
        <p:nvPicPr>
          <p:cNvPr id="88" name="Google Shape;88;p15"/>
          <p:cNvPicPr preferRelativeResize="0"/>
          <p:nvPr/>
        </p:nvPicPr>
        <p:blipFill>
          <a:blip r:embed="rId13">
            <a:alphaModFix/>
          </a:blip>
          <a:stretch>
            <a:fillRect/>
          </a:stretch>
        </p:blipFill>
        <p:spPr>
          <a:xfrm>
            <a:off x="1924602" y="3123172"/>
            <a:ext cx="1419285" cy="1944125"/>
          </a:xfrm>
          <a:prstGeom prst="rect">
            <a:avLst/>
          </a:prstGeom>
          <a:noFill/>
          <a:ln>
            <a:noFill/>
          </a:ln>
        </p:spPr>
      </p:pic>
      <p:pic>
        <p:nvPicPr>
          <p:cNvPr id="89" name="Google Shape;89;p15"/>
          <p:cNvPicPr preferRelativeResize="0"/>
          <p:nvPr/>
        </p:nvPicPr>
        <p:blipFill>
          <a:blip r:embed="rId14">
            <a:alphaModFix/>
          </a:blip>
          <a:stretch>
            <a:fillRect/>
          </a:stretch>
        </p:blipFill>
        <p:spPr>
          <a:xfrm>
            <a:off x="3224653" y="3499260"/>
            <a:ext cx="2134696" cy="1478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2"/>
          <p:cNvSpPr txBox="1"/>
          <p:nvPr>
            <p:ph type="title"/>
          </p:nvPr>
        </p:nvSpPr>
        <p:spPr>
          <a:xfrm>
            <a:off x="0" y="69500"/>
            <a:ext cx="8974800" cy="96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40"/>
              <a:t>The United Independent Compensatory Code/System/Concept</a:t>
            </a:r>
            <a:endParaRPr sz="2040"/>
          </a:p>
        </p:txBody>
      </p:sp>
      <p:sp>
        <p:nvSpPr>
          <p:cNvPr id="292" name="Google Shape;292;p42"/>
          <p:cNvSpPr txBox="1"/>
          <p:nvPr>
            <p:ph idx="1" type="body"/>
          </p:nvPr>
        </p:nvSpPr>
        <p:spPr>
          <a:xfrm>
            <a:off x="68125" y="787750"/>
            <a:ext cx="5348400" cy="43557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A Textbook/Workbook for thought, speech, and or action for victims of racism (white supremacy)</a:t>
            </a:r>
            <a:endParaRPr/>
          </a:p>
          <a:p>
            <a:pPr indent="-325755" lvl="0" marL="457200" rtl="0" algn="l">
              <a:spcBef>
                <a:spcPts val="1200"/>
              </a:spcBef>
              <a:spcAft>
                <a:spcPts val="0"/>
              </a:spcAft>
              <a:buSzPct val="100000"/>
              <a:buChar char="●"/>
            </a:pPr>
            <a:r>
              <a:rPr lang="en"/>
              <a:t>Racism has done more to promote non-justice than any other socio-material system system know have been produced or supported by the people of the known universe.</a:t>
            </a:r>
            <a:endParaRPr/>
          </a:p>
          <a:p>
            <a:pPr indent="-325755" lvl="0" marL="457200" rtl="0" algn="l">
              <a:spcBef>
                <a:spcPts val="0"/>
              </a:spcBef>
              <a:spcAft>
                <a:spcPts val="0"/>
              </a:spcAft>
              <a:buSzPct val="100000"/>
              <a:buChar char="●"/>
            </a:pPr>
            <a:r>
              <a:rPr lang="en"/>
              <a:t>The fear, frustration, malice and confusion caused by racism, retards or prevents all constructive activity between the people of the known universe. </a:t>
            </a:r>
            <a:endParaRPr/>
          </a:p>
          <a:p>
            <a:pPr indent="-325755" lvl="0" marL="457200" rtl="0" algn="l">
              <a:spcBef>
                <a:spcPts val="0"/>
              </a:spcBef>
              <a:spcAft>
                <a:spcPts val="0"/>
              </a:spcAft>
              <a:buSzPct val="100000"/>
              <a:buChar char="●"/>
            </a:pPr>
            <a:r>
              <a:rPr lang="en"/>
              <a:t>The people who have the ability to eliminate racism, do not have the will to do so, and the people who have the will to do so, do not have the ability . </a:t>
            </a:r>
            <a:endParaRPr/>
          </a:p>
          <a:p>
            <a:pPr indent="-325755" lvl="0" marL="457200" rtl="0" algn="l">
              <a:spcBef>
                <a:spcPts val="0"/>
              </a:spcBef>
              <a:spcAft>
                <a:spcPts val="0"/>
              </a:spcAft>
              <a:buSzPct val="100000"/>
              <a:buChar char="●"/>
            </a:pPr>
            <a:r>
              <a:rPr lang="en"/>
              <a:t>As long as Racism exists, anything said or done by people that is not intended to help eliminate racism and to help produce justice, is a waste of time and energy. </a:t>
            </a:r>
            <a:endParaRPr/>
          </a:p>
          <a:p>
            <a:pPr indent="0" lvl="0" marL="0" rtl="0" algn="l">
              <a:spcBef>
                <a:spcPts val="1200"/>
              </a:spcBef>
              <a:spcAft>
                <a:spcPts val="1200"/>
              </a:spcAft>
              <a:buNone/>
            </a:pPr>
            <a:r>
              <a:t/>
            </a:r>
            <a:endParaRPr/>
          </a:p>
        </p:txBody>
      </p:sp>
      <p:pic>
        <p:nvPicPr>
          <p:cNvPr id="293" name="Google Shape;293;p42"/>
          <p:cNvPicPr preferRelativeResize="0"/>
          <p:nvPr/>
        </p:nvPicPr>
        <p:blipFill>
          <a:blip r:embed="rId3">
            <a:alphaModFix/>
          </a:blip>
          <a:stretch>
            <a:fillRect/>
          </a:stretch>
        </p:blipFill>
        <p:spPr>
          <a:xfrm>
            <a:off x="7007025" y="572175"/>
            <a:ext cx="1905000" cy="2105025"/>
          </a:xfrm>
          <a:prstGeom prst="rect">
            <a:avLst/>
          </a:prstGeom>
          <a:noFill/>
          <a:ln>
            <a:noFill/>
          </a:ln>
        </p:spPr>
      </p:pic>
      <p:pic>
        <p:nvPicPr>
          <p:cNvPr id="294" name="Google Shape;294;p42"/>
          <p:cNvPicPr preferRelativeResize="0"/>
          <p:nvPr/>
        </p:nvPicPr>
        <p:blipFill>
          <a:blip r:embed="rId4">
            <a:alphaModFix/>
          </a:blip>
          <a:stretch>
            <a:fillRect/>
          </a:stretch>
        </p:blipFill>
        <p:spPr>
          <a:xfrm>
            <a:off x="6092800" y="2808625"/>
            <a:ext cx="2882000" cy="2161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3"/>
          <p:cNvSpPr txBox="1"/>
          <p:nvPr>
            <p:ph type="title"/>
          </p:nvPr>
        </p:nvSpPr>
        <p:spPr>
          <a:xfrm>
            <a:off x="185750" y="56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9 Major Areas In Which Racism Manifests - Nelly Fuller Jr.   </a:t>
            </a:r>
            <a:endParaRPr/>
          </a:p>
        </p:txBody>
      </p:sp>
      <p:sp>
        <p:nvSpPr>
          <p:cNvPr id="300" name="Google Shape;300;p43"/>
          <p:cNvSpPr txBox="1"/>
          <p:nvPr>
            <p:ph idx="1" type="body"/>
          </p:nvPr>
        </p:nvSpPr>
        <p:spPr>
          <a:xfrm>
            <a:off x="54750" y="821575"/>
            <a:ext cx="4800300" cy="40014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SzPts val="2600"/>
              <a:buAutoNum type="arabicPeriod"/>
            </a:pPr>
            <a:r>
              <a:rPr lang="en" sz="2600"/>
              <a:t>Economics</a:t>
            </a:r>
            <a:endParaRPr sz="2600"/>
          </a:p>
          <a:p>
            <a:pPr indent="-393700" lvl="0" marL="457200" rtl="0" algn="l">
              <a:spcBef>
                <a:spcPts val="0"/>
              </a:spcBef>
              <a:spcAft>
                <a:spcPts val="0"/>
              </a:spcAft>
              <a:buSzPts val="2600"/>
              <a:buAutoNum type="arabicPeriod"/>
            </a:pPr>
            <a:r>
              <a:rPr lang="en" sz="2600"/>
              <a:t>Education</a:t>
            </a:r>
            <a:endParaRPr sz="2600"/>
          </a:p>
          <a:p>
            <a:pPr indent="-393700" lvl="0" marL="457200" rtl="0" algn="l">
              <a:spcBef>
                <a:spcPts val="0"/>
              </a:spcBef>
              <a:spcAft>
                <a:spcPts val="0"/>
              </a:spcAft>
              <a:buSzPts val="2600"/>
              <a:buAutoNum type="arabicPeriod"/>
            </a:pPr>
            <a:r>
              <a:rPr lang="en" sz="2600"/>
              <a:t>Entertainment</a:t>
            </a:r>
            <a:endParaRPr sz="2600"/>
          </a:p>
          <a:p>
            <a:pPr indent="-393700" lvl="0" marL="457200" rtl="0" algn="l">
              <a:spcBef>
                <a:spcPts val="0"/>
              </a:spcBef>
              <a:spcAft>
                <a:spcPts val="0"/>
              </a:spcAft>
              <a:buSzPts val="2600"/>
              <a:buAutoNum type="arabicPeriod"/>
            </a:pPr>
            <a:r>
              <a:rPr lang="en" sz="2600"/>
              <a:t>Labor</a:t>
            </a:r>
            <a:endParaRPr sz="2600"/>
          </a:p>
          <a:p>
            <a:pPr indent="-393700" lvl="0" marL="457200" rtl="0" algn="l">
              <a:spcBef>
                <a:spcPts val="0"/>
              </a:spcBef>
              <a:spcAft>
                <a:spcPts val="0"/>
              </a:spcAft>
              <a:buSzPts val="2600"/>
              <a:buAutoNum type="arabicPeriod"/>
            </a:pPr>
            <a:r>
              <a:rPr lang="en" sz="2600"/>
              <a:t>Law</a:t>
            </a:r>
            <a:endParaRPr sz="2600"/>
          </a:p>
          <a:p>
            <a:pPr indent="-393700" lvl="0" marL="457200" rtl="0" algn="l">
              <a:spcBef>
                <a:spcPts val="0"/>
              </a:spcBef>
              <a:spcAft>
                <a:spcPts val="0"/>
              </a:spcAft>
              <a:buSzPts val="2600"/>
              <a:buAutoNum type="arabicPeriod"/>
            </a:pPr>
            <a:r>
              <a:rPr lang="en" sz="2600"/>
              <a:t>Politics</a:t>
            </a:r>
            <a:endParaRPr sz="2600"/>
          </a:p>
          <a:p>
            <a:pPr indent="-393700" lvl="0" marL="457200" rtl="0" algn="l">
              <a:spcBef>
                <a:spcPts val="0"/>
              </a:spcBef>
              <a:spcAft>
                <a:spcPts val="0"/>
              </a:spcAft>
              <a:buSzPts val="2600"/>
              <a:buAutoNum type="arabicPeriod"/>
            </a:pPr>
            <a:r>
              <a:rPr lang="en" sz="2600"/>
              <a:t>Religion</a:t>
            </a:r>
            <a:endParaRPr sz="2600"/>
          </a:p>
          <a:p>
            <a:pPr indent="-393700" lvl="0" marL="457200" rtl="0" algn="l">
              <a:spcBef>
                <a:spcPts val="0"/>
              </a:spcBef>
              <a:spcAft>
                <a:spcPts val="0"/>
              </a:spcAft>
              <a:buSzPts val="2600"/>
              <a:buAutoNum type="arabicPeriod"/>
            </a:pPr>
            <a:r>
              <a:rPr lang="en" sz="2600"/>
              <a:t>Sex</a:t>
            </a:r>
            <a:endParaRPr sz="2600"/>
          </a:p>
          <a:p>
            <a:pPr indent="-393700" lvl="0" marL="457200" rtl="0" algn="l">
              <a:spcBef>
                <a:spcPts val="0"/>
              </a:spcBef>
              <a:spcAft>
                <a:spcPts val="0"/>
              </a:spcAft>
              <a:buSzPts val="2600"/>
              <a:buAutoNum type="arabicPeriod"/>
            </a:pPr>
            <a:r>
              <a:rPr lang="en" sz="2600"/>
              <a:t>War/Counter War</a:t>
            </a:r>
            <a:endParaRPr sz="2600"/>
          </a:p>
        </p:txBody>
      </p:sp>
      <p:pic>
        <p:nvPicPr>
          <p:cNvPr id="301" name="Google Shape;301;p43"/>
          <p:cNvPicPr preferRelativeResize="0"/>
          <p:nvPr/>
        </p:nvPicPr>
        <p:blipFill>
          <a:blip r:embed="rId3">
            <a:alphaModFix/>
          </a:blip>
          <a:stretch>
            <a:fillRect/>
          </a:stretch>
        </p:blipFill>
        <p:spPr>
          <a:xfrm rot="-1213601">
            <a:off x="6680252" y="662319"/>
            <a:ext cx="1942995" cy="1476087"/>
          </a:xfrm>
          <a:prstGeom prst="rect">
            <a:avLst/>
          </a:prstGeom>
          <a:noFill/>
          <a:ln>
            <a:noFill/>
          </a:ln>
        </p:spPr>
      </p:pic>
      <p:pic>
        <p:nvPicPr>
          <p:cNvPr id="302" name="Google Shape;302;p43"/>
          <p:cNvPicPr preferRelativeResize="0"/>
          <p:nvPr/>
        </p:nvPicPr>
        <p:blipFill>
          <a:blip r:embed="rId4">
            <a:alphaModFix/>
          </a:blip>
          <a:stretch>
            <a:fillRect/>
          </a:stretch>
        </p:blipFill>
        <p:spPr>
          <a:xfrm>
            <a:off x="3693250" y="941671"/>
            <a:ext cx="2962275" cy="1543050"/>
          </a:xfrm>
          <a:prstGeom prst="rect">
            <a:avLst/>
          </a:prstGeom>
          <a:noFill/>
          <a:ln>
            <a:noFill/>
          </a:ln>
        </p:spPr>
      </p:pic>
      <p:pic>
        <p:nvPicPr>
          <p:cNvPr id="303" name="Google Shape;303;p43"/>
          <p:cNvPicPr preferRelativeResize="0"/>
          <p:nvPr/>
        </p:nvPicPr>
        <p:blipFill>
          <a:blip r:embed="rId5">
            <a:alphaModFix/>
          </a:blip>
          <a:stretch>
            <a:fillRect/>
          </a:stretch>
        </p:blipFill>
        <p:spPr>
          <a:xfrm>
            <a:off x="7322000" y="1871950"/>
            <a:ext cx="1733550" cy="2628900"/>
          </a:xfrm>
          <a:prstGeom prst="rect">
            <a:avLst/>
          </a:prstGeom>
          <a:noFill/>
          <a:ln>
            <a:noFill/>
          </a:ln>
        </p:spPr>
      </p:pic>
      <p:pic>
        <p:nvPicPr>
          <p:cNvPr id="304" name="Google Shape;304;p43"/>
          <p:cNvPicPr preferRelativeResize="0"/>
          <p:nvPr/>
        </p:nvPicPr>
        <p:blipFill>
          <a:blip r:embed="rId6">
            <a:alphaModFix/>
          </a:blip>
          <a:stretch>
            <a:fillRect/>
          </a:stretch>
        </p:blipFill>
        <p:spPr>
          <a:xfrm rot="596791">
            <a:off x="4846788" y="2535200"/>
            <a:ext cx="2619375" cy="1752600"/>
          </a:xfrm>
          <a:prstGeom prst="rect">
            <a:avLst/>
          </a:prstGeom>
          <a:noFill/>
          <a:ln>
            <a:noFill/>
          </a:ln>
        </p:spPr>
      </p:pic>
      <p:pic>
        <p:nvPicPr>
          <p:cNvPr id="305" name="Google Shape;305;p43"/>
          <p:cNvPicPr preferRelativeResize="0"/>
          <p:nvPr/>
        </p:nvPicPr>
        <p:blipFill>
          <a:blip r:embed="rId7">
            <a:alphaModFix/>
          </a:blip>
          <a:stretch>
            <a:fillRect/>
          </a:stretch>
        </p:blipFill>
        <p:spPr>
          <a:xfrm rot="-1010434">
            <a:off x="3093339" y="3144900"/>
            <a:ext cx="2181424" cy="14550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4"/>
          <p:cNvSpPr txBox="1"/>
          <p:nvPr>
            <p:ph type="title"/>
          </p:nvPr>
        </p:nvSpPr>
        <p:spPr>
          <a:xfrm>
            <a:off x="0" y="118125"/>
            <a:ext cx="8757000" cy="569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700"/>
              <a:t>The ISIS PAPERS - The Keys To The Colors (Welsing)</a:t>
            </a:r>
            <a:endParaRPr sz="2700"/>
          </a:p>
        </p:txBody>
      </p:sp>
      <p:sp>
        <p:nvSpPr>
          <p:cNvPr id="311" name="Google Shape;311;p44"/>
          <p:cNvSpPr txBox="1"/>
          <p:nvPr>
            <p:ph idx="1" type="body"/>
          </p:nvPr>
        </p:nvSpPr>
        <p:spPr>
          <a:xfrm>
            <a:off x="0" y="805350"/>
            <a:ext cx="5884500" cy="43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Dr. Frances Cress Welsing </a:t>
            </a:r>
            <a:endParaRPr sz="2000"/>
          </a:p>
          <a:p>
            <a:pPr indent="0" lvl="0" marL="0" rtl="0" algn="l">
              <a:spcBef>
                <a:spcPts val="1200"/>
              </a:spcBef>
              <a:spcAft>
                <a:spcPts val="0"/>
              </a:spcAft>
              <a:buNone/>
            </a:pPr>
            <a:r>
              <a:rPr lang="en" sz="2000"/>
              <a:t>The Cress Theory:</a:t>
            </a:r>
            <a:endParaRPr sz="2000"/>
          </a:p>
          <a:p>
            <a:pPr indent="-374650" lvl="0" marL="457200" rtl="0" algn="l">
              <a:spcBef>
                <a:spcPts val="1200"/>
              </a:spcBef>
              <a:spcAft>
                <a:spcPts val="0"/>
              </a:spcAft>
              <a:buSzPts val="2300"/>
              <a:buChar char="●"/>
            </a:pPr>
            <a:r>
              <a:rPr lang="en" sz="2400"/>
              <a:t>Racism is not an attitude, it is an </a:t>
            </a:r>
            <a:r>
              <a:rPr lang="en" sz="2400"/>
              <a:t>prejudicial</a:t>
            </a:r>
            <a:r>
              <a:rPr lang="en" sz="2400"/>
              <a:t> view, or even racial hatred.  Racism is supremacy, and is a global power system of mass oppression of white genetic survival. </a:t>
            </a:r>
            <a:endParaRPr sz="2400"/>
          </a:p>
          <a:p>
            <a:pPr indent="-381000" lvl="0" marL="457200" rtl="0" algn="l">
              <a:spcBef>
                <a:spcPts val="0"/>
              </a:spcBef>
              <a:spcAft>
                <a:spcPts val="0"/>
              </a:spcAft>
              <a:buSzPts val="2400"/>
              <a:buChar char="●"/>
            </a:pPr>
            <a:r>
              <a:rPr lang="en" sz="2400"/>
              <a:t>Black Fear</a:t>
            </a:r>
            <a:endParaRPr sz="2400"/>
          </a:p>
          <a:p>
            <a:pPr indent="-381000" lvl="0" marL="457200" rtl="0" algn="l">
              <a:spcBef>
                <a:spcPts val="0"/>
              </a:spcBef>
              <a:spcAft>
                <a:spcPts val="0"/>
              </a:spcAft>
              <a:buSzPts val="2400"/>
              <a:buChar char="●"/>
            </a:pPr>
            <a:r>
              <a:rPr lang="en" sz="2400"/>
              <a:t>Sexual Envy</a:t>
            </a:r>
            <a:endParaRPr sz="2400"/>
          </a:p>
          <a:p>
            <a:pPr indent="0" lvl="0" marL="457200" rtl="0" algn="l">
              <a:spcBef>
                <a:spcPts val="1200"/>
              </a:spcBef>
              <a:spcAft>
                <a:spcPts val="1200"/>
              </a:spcAft>
              <a:buNone/>
            </a:pPr>
            <a:r>
              <a:t/>
            </a:r>
            <a:endParaRPr sz="1400"/>
          </a:p>
        </p:txBody>
      </p:sp>
      <p:pic>
        <p:nvPicPr>
          <p:cNvPr id="312" name="Google Shape;312;p44"/>
          <p:cNvPicPr preferRelativeResize="0"/>
          <p:nvPr/>
        </p:nvPicPr>
        <p:blipFill>
          <a:blip r:embed="rId3">
            <a:alphaModFix/>
          </a:blip>
          <a:stretch>
            <a:fillRect/>
          </a:stretch>
        </p:blipFill>
        <p:spPr>
          <a:xfrm>
            <a:off x="6112075" y="718325"/>
            <a:ext cx="2929325" cy="433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8" name="Google Shape;318;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On the Shoulders of Giants: Race  &amp; Racism &#10;ft: Dr. Frances Cress Welsing, Neely Fuller, Jr., Dr. Joy DeGruy  Leary&#10;&#10;‘Racism and white supremacy is the local and global power system and dynamic, structured and maintained by people who classify themselves as white—whether consciously or subconsciously determined, which consists of patterns of perception, logic, symbol formation, thoughts, speech actions and emotional response, as conducted simultaneously in all areas of people activity, including economics, education, entertainment, labor, law, politics, religion, sex and war—for the ultimate purpose of white genetic survival and to prevent white genetic annihilation on planet Earth, the planet which upon the vast and overwhelming majority of people are classified as non-white (black brown red and yellow), by white-skinned people and all of the non-white people are genetically dominant in terms of skin coloration compared to the genetic recessive white-skinned people,’ - Dr. Frances Cress Welsing  &#10;&#10;On the Shoulders of Giants was created by Joseph A. Ward. Mr. Ward is a graduate of Florida A&amp;M University and holds his Bachelor’s degree in Psychology. He possesses over six years of experience in delivering academic success presentations to grades K-12, college-aged students, and middle aged adults.  By working in diverse venues such as grade schools, college campuses, juvenile divergent programs, correctional Institutions, religious communities, homeless shelters, and foster homes has become skilled at providing valuable life training to a wide variety of community members. To schedule African history education classes or life skills trainings click here:  http://ontheshoulders1.com/contact/&#10;&#10;Book Joseph Ward for public speaking engagements: http://ontheshoulders1.com/contact/ &#10;&#10;&#10;***Please subscribe to our channel for new videos every week***&#10;&#10;To pre-order your copy of On the Shoulders of Giants Vol:1 North America click the link: https://shop.trycelery.com/page/d71a4113-25b7-4235-9b1a-466582075660 &#10;&#10;On the Shoulders of Giants  Vol: 1 North America focuses on 10 heroes from Mexico, America and Canada. This book is for the brave,trailblazing men and women in history, who used their talents to empower and uplift their people, and fight for their freedom. When one is knowledgeable about their past, their sense of self worth will improve, they become vessels to pass along information to the next generation. Our 10 heroes are trailblazers we can be proud of for serving their people. &quot;We stand on&#10;their shoulders.&quot; Enjoy!!&#10;&#10;To subscribe to our On the Shoulders of Giants mailing list click the link: http://visitor.r20.constantcontact.com/d.jsp?llr=lciu7zpab&amp;p=oi&amp;m=1116486639691&amp;sit=75evphqib&amp;f=bf80a637-a9de-41e5-8ba8-c5fc4296b1ed&#10;&#10;Visit us at http://ontheshoulders1.com/ &#10;&#10;Ontheshoulders1@gmail.com&#10;FB: On the Shoulders of Giants&#10;Twitter: @Ontheshoulders1&#10;Google+: Ontheshoulders1" id="319" name="Google Shape;319;p45" title="Race &amp; Racism ft: Dr. Frances Cress Welsing, Neely Fuller, Jr., Dr. Joy DeGruy Leary">
            <a:hlinkClick r:id="rId3"/>
          </p:cNvPr>
          <p:cNvPicPr preferRelativeResize="0"/>
          <p:nvPr/>
        </p:nvPicPr>
        <p:blipFill>
          <a:blip r:embed="rId4">
            <a:alphaModFix/>
          </a:blip>
          <a:stretch>
            <a:fillRect/>
          </a:stretch>
        </p:blipFill>
        <p:spPr>
          <a:xfrm>
            <a:off x="113850" y="0"/>
            <a:ext cx="8919875" cy="5074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type="title"/>
          </p:nvPr>
        </p:nvSpPr>
        <p:spPr>
          <a:xfrm>
            <a:off x="84575" y="-815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t>IN CLASS READINGS</a:t>
            </a:r>
            <a:endParaRPr sz="2220"/>
          </a:p>
        </p:txBody>
      </p:sp>
      <p:sp>
        <p:nvSpPr>
          <p:cNvPr id="325" name="Google Shape;325;p46"/>
          <p:cNvSpPr txBox="1"/>
          <p:nvPr>
            <p:ph idx="1" type="body"/>
          </p:nvPr>
        </p:nvSpPr>
        <p:spPr>
          <a:xfrm>
            <a:off x="42750" y="351300"/>
            <a:ext cx="8520600" cy="46389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t/>
            </a:r>
            <a:endParaRPr sz="7094"/>
          </a:p>
          <a:p>
            <a:pPr indent="0" lvl="0" marL="0" rtl="0" algn="l">
              <a:spcBef>
                <a:spcPts val="1200"/>
              </a:spcBef>
              <a:spcAft>
                <a:spcPts val="0"/>
              </a:spcAft>
              <a:buNone/>
            </a:pPr>
            <a:r>
              <a:rPr lang="en" sz="7094"/>
              <a:t>ARTICLES RELATED TO THE AP AFRICAN-AMERICAN CLASS</a:t>
            </a:r>
            <a:endParaRPr sz="7094"/>
          </a:p>
          <a:p>
            <a:pPr indent="0" lvl="0" marL="0" rtl="0" algn="l">
              <a:spcBef>
                <a:spcPts val="1200"/>
              </a:spcBef>
              <a:spcAft>
                <a:spcPts val="0"/>
              </a:spcAft>
              <a:buClr>
                <a:schemeClr val="dk1"/>
              </a:buClr>
              <a:buSzPts val="275"/>
              <a:buFont typeface="Arial"/>
              <a:buNone/>
            </a:pPr>
            <a:r>
              <a:rPr lang="en" sz="5894" u="sng">
                <a:solidFill>
                  <a:schemeClr val="accent5"/>
                </a:solidFill>
                <a:hlinkClick r:id="rId3">
                  <a:extLst>
                    <a:ext uri="{A12FA001-AC4F-418D-AE19-62706E023703}">
                      <ahyp:hlinkClr val="tx"/>
                    </a:ext>
                  </a:extLst>
                </a:hlinkClick>
              </a:rPr>
              <a:t>What’s Really in the AP African-American Studies Class DeSantis Rejected? (Politico Article)</a:t>
            </a:r>
            <a:endParaRPr sz="5894"/>
          </a:p>
          <a:p>
            <a:pPr indent="0" lvl="0" marL="0" rtl="0" algn="l">
              <a:spcBef>
                <a:spcPts val="1200"/>
              </a:spcBef>
              <a:spcAft>
                <a:spcPts val="0"/>
              </a:spcAft>
              <a:buNone/>
            </a:pPr>
            <a:r>
              <a:t/>
            </a:r>
            <a:endParaRPr sz="5894"/>
          </a:p>
          <a:p>
            <a:pPr indent="0" lvl="0" marL="0" rtl="0" algn="l">
              <a:spcBef>
                <a:spcPts val="1200"/>
              </a:spcBef>
              <a:spcAft>
                <a:spcPts val="0"/>
              </a:spcAft>
              <a:buNone/>
            </a:pPr>
            <a:r>
              <a:rPr lang="en" sz="5894" u="sng">
                <a:solidFill>
                  <a:schemeClr val="hlink"/>
                </a:solidFill>
                <a:hlinkClick r:id="rId4"/>
              </a:rPr>
              <a:t>College Board's revised AP African American studies course draws new criticism (NPR ARTICLE)</a:t>
            </a:r>
            <a:endParaRPr sz="5894"/>
          </a:p>
          <a:p>
            <a:pPr indent="0" lvl="0" marL="0" rtl="0" algn="l">
              <a:spcBef>
                <a:spcPts val="1200"/>
              </a:spcBef>
              <a:spcAft>
                <a:spcPts val="0"/>
              </a:spcAft>
              <a:buNone/>
            </a:pPr>
            <a:r>
              <a:rPr lang="en" sz="5894" u="sng">
                <a:solidFill>
                  <a:schemeClr val="hlink"/>
                </a:solidFill>
                <a:hlinkClick r:id="rId5"/>
              </a:rPr>
              <a:t>WHY ARE STATES BANNING "CRITICAL RACE THEORY"</a:t>
            </a:r>
            <a:endParaRPr sz="5894"/>
          </a:p>
          <a:p>
            <a:pPr indent="0" lvl="0" marL="0" rtl="0" algn="l">
              <a:spcBef>
                <a:spcPts val="1200"/>
              </a:spcBef>
              <a:spcAft>
                <a:spcPts val="0"/>
              </a:spcAft>
              <a:buNone/>
            </a:pPr>
            <a:r>
              <a:rPr lang="en" sz="5894" u="sng">
                <a:solidFill>
                  <a:schemeClr val="hlink"/>
                </a:solidFill>
                <a:hlinkClick r:id="rId6"/>
              </a:rPr>
              <a:t>Florida rejected AP African American Studies. Here's what's actually being taught in the course</a:t>
            </a:r>
            <a:endParaRPr sz="5894"/>
          </a:p>
          <a:p>
            <a:pPr indent="0" lvl="0" marL="0" rtl="0" algn="l">
              <a:spcBef>
                <a:spcPts val="1200"/>
              </a:spcBef>
              <a:spcAft>
                <a:spcPts val="0"/>
              </a:spcAft>
              <a:buNone/>
            </a:pPr>
            <a:r>
              <a:rPr lang="en" sz="5894" u="sng">
                <a:solidFill>
                  <a:schemeClr val="hlink"/>
                </a:solidFill>
                <a:hlinkClick r:id="rId7"/>
              </a:rPr>
              <a:t>America's Censored Classrooms</a:t>
            </a:r>
            <a:endParaRPr sz="5894"/>
          </a:p>
          <a:p>
            <a:pPr indent="0" lvl="0" marL="0" rtl="0" algn="l">
              <a:spcBef>
                <a:spcPts val="1200"/>
              </a:spcBef>
              <a:spcAft>
                <a:spcPts val="0"/>
              </a:spcAft>
              <a:buNone/>
            </a:pPr>
            <a:r>
              <a:rPr lang="en" sz="5894" u="sng">
                <a:solidFill>
                  <a:schemeClr val="hlink"/>
                </a:solidFill>
                <a:hlinkClick r:id="rId8"/>
              </a:rPr>
              <a:t>Teachers, students speak out against Texas laws targeting critical race theory</a:t>
            </a:r>
            <a:endParaRPr sz="5894"/>
          </a:p>
          <a:p>
            <a:pPr indent="0" lvl="0" marL="0" rtl="0" algn="l">
              <a:spcBef>
                <a:spcPts val="1200"/>
              </a:spcBef>
              <a:spcAft>
                <a:spcPts val="0"/>
              </a:spcAft>
              <a:buNone/>
            </a:pPr>
            <a:r>
              <a:t/>
            </a:r>
            <a:endParaRPr sz="5894"/>
          </a:p>
          <a:p>
            <a:pPr indent="0" lvl="0" marL="0" rtl="0" algn="l">
              <a:spcBef>
                <a:spcPts val="1200"/>
              </a:spcBef>
              <a:spcAft>
                <a:spcPts val="0"/>
              </a:spcAft>
              <a:buNone/>
            </a:pPr>
            <a:r>
              <a:rPr lang="en" sz="5894"/>
              <a:t>STANDARDS</a:t>
            </a:r>
            <a:r>
              <a:rPr lang="en" sz="5894"/>
              <a:t> OF AFRICAN AMERICAN HISTORY IN FLORIDA</a:t>
            </a:r>
            <a:endParaRPr sz="5894"/>
          </a:p>
          <a:p>
            <a:pPr indent="0" lvl="0" marL="0" rtl="0" algn="l">
              <a:spcBef>
                <a:spcPts val="1200"/>
              </a:spcBef>
              <a:spcAft>
                <a:spcPts val="0"/>
              </a:spcAft>
              <a:buClr>
                <a:schemeClr val="dk1"/>
              </a:buClr>
              <a:buSzPts val="275"/>
              <a:buFont typeface="Arial"/>
              <a:buNone/>
            </a:pPr>
            <a:r>
              <a:rPr lang="en" sz="5894" u="sng">
                <a:solidFill>
                  <a:schemeClr val="accent5"/>
                </a:solidFill>
                <a:hlinkClick r:id="rId9">
                  <a:extLst>
                    <a:ext uri="{A12FA001-AC4F-418D-AE19-62706E023703}">
                      <ahyp:hlinkClr val="tx"/>
                    </a:ext>
                  </a:extLst>
                </a:hlinkClick>
              </a:rPr>
              <a:t>AFRICAN AMERICAN HISTORY STANDARDS IN FLORIDA</a:t>
            </a:r>
            <a:endParaRPr sz="5894"/>
          </a:p>
          <a:p>
            <a:pPr indent="0" lvl="0" marL="0" rtl="0" algn="l">
              <a:spcBef>
                <a:spcPts val="1200"/>
              </a:spcBef>
              <a:spcAft>
                <a:spcPts val="0"/>
              </a:spcAft>
              <a:buClr>
                <a:schemeClr val="dk1"/>
              </a:buClr>
              <a:buSzPts val="275"/>
              <a:buFont typeface="Arial"/>
              <a:buNone/>
            </a:pPr>
            <a:r>
              <a:t/>
            </a:r>
            <a:endParaRPr sz="5894"/>
          </a:p>
          <a:p>
            <a:pPr indent="0" lvl="0" marL="0" rtl="0" algn="l">
              <a:spcBef>
                <a:spcPts val="1200"/>
              </a:spcBef>
              <a:spcAft>
                <a:spcPts val="0"/>
              </a:spcAft>
              <a:buNone/>
            </a:pPr>
            <a:r>
              <a:t/>
            </a:r>
            <a:endParaRPr sz="600"/>
          </a:p>
          <a:p>
            <a:pPr indent="0" lvl="0" marL="0" rtl="0" algn="l">
              <a:spcBef>
                <a:spcPts val="1200"/>
              </a:spcBef>
              <a:spcAft>
                <a:spcPts val="0"/>
              </a:spcAft>
              <a:buNone/>
            </a:pPr>
            <a:r>
              <a:t/>
            </a:r>
            <a:endParaRPr sz="600"/>
          </a:p>
          <a:p>
            <a:pPr indent="0" lvl="0" marL="0" rtl="0" algn="l">
              <a:spcBef>
                <a:spcPts val="1200"/>
              </a:spcBef>
              <a:spcAft>
                <a:spcPts val="0"/>
              </a:spcAft>
              <a:buNone/>
            </a:pPr>
            <a:r>
              <a:t/>
            </a:r>
            <a:endParaRPr sz="600"/>
          </a:p>
          <a:p>
            <a:pPr indent="0" lvl="0" marL="0" rtl="0" algn="l">
              <a:spcBef>
                <a:spcPts val="1200"/>
              </a:spcBef>
              <a:spcAft>
                <a:spcPts val="0"/>
              </a:spcAft>
              <a:buClr>
                <a:schemeClr val="dk1"/>
              </a:buClr>
              <a:buSzPct val="183333"/>
              <a:buFont typeface="Arial"/>
              <a:buNone/>
            </a:pPr>
            <a:r>
              <a:t/>
            </a:r>
            <a:endParaRPr sz="600"/>
          </a:p>
          <a:p>
            <a:pPr indent="0" lvl="0" marL="0" rtl="0" algn="l">
              <a:spcBef>
                <a:spcPts val="1200"/>
              </a:spcBef>
              <a:spcAft>
                <a:spcPts val="1200"/>
              </a:spcAft>
              <a:buNone/>
            </a:pPr>
            <a:r>
              <a:t/>
            </a:r>
            <a:endParaRPr sz="6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7"/>
          <p:cNvSpPr txBox="1"/>
          <p:nvPr>
            <p:ph type="title"/>
          </p:nvPr>
        </p:nvSpPr>
        <p:spPr>
          <a:xfrm>
            <a:off x="98400" y="-1144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t>CRITICAL RACE THEORY - WHAT IS IT EXACTLY?</a:t>
            </a:r>
            <a:endParaRPr sz="2020"/>
          </a:p>
        </p:txBody>
      </p:sp>
      <p:sp>
        <p:nvSpPr>
          <p:cNvPr id="331" name="Google Shape;331;p47"/>
          <p:cNvSpPr txBox="1"/>
          <p:nvPr>
            <p:ph idx="1" type="body"/>
          </p:nvPr>
        </p:nvSpPr>
        <p:spPr>
          <a:xfrm>
            <a:off x="-31275" y="212000"/>
            <a:ext cx="5185500" cy="47742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It started in the late 1970’s by a progressive group of lawyers from </a:t>
            </a:r>
            <a:r>
              <a:rPr lang="en" sz="1000"/>
              <a:t>prestigious</a:t>
            </a:r>
            <a:r>
              <a:rPr lang="en" sz="1000"/>
              <a:t> </a:t>
            </a:r>
            <a:r>
              <a:rPr lang="en" sz="1000"/>
              <a:t>universities</a:t>
            </a:r>
            <a:r>
              <a:rPr lang="en" sz="1000"/>
              <a:t>.  Derrick Bell, Alan Freeman, Kimberle Crenshaw, Richard Delgado, Cheryl Harris, Charles R. Lawrence III, Mari Matsuda, Patricia J. Williams</a:t>
            </a:r>
            <a:endParaRPr sz="1000"/>
          </a:p>
          <a:p>
            <a:pPr indent="-292100" lvl="0" marL="457200" rtl="0" algn="l">
              <a:spcBef>
                <a:spcPts val="0"/>
              </a:spcBef>
              <a:spcAft>
                <a:spcPts val="0"/>
              </a:spcAft>
              <a:buSzPts val="1000"/>
              <a:buChar char="●"/>
            </a:pPr>
            <a:r>
              <a:rPr lang="en" sz="1000"/>
              <a:t>It is a theoretical framework on how we examine </a:t>
            </a:r>
            <a:r>
              <a:rPr lang="en" sz="1000"/>
              <a:t>structural</a:t>
            </a:r>
            <a:r>
              <a:rPr lang="en" sz="1000"/>
              <a:t> and racial disparities and how they came to be and how racism is embedded in </a:t>
            </a:r>
            <a:r>
              <a:rPr lang="en" sz="1000">
                <a:solidFill>
                  <a:srgbClr val="FF0000"/>
                </a:solidFill>
              </a:rPr>
              <a:t>laws </a:t>
            </a:r>
            <a:r>
              <a:rPr lang="en" sz="1000"/>
              <a:t>and </a:t>
            </a:r>
            <a:r>
              <a:rPr lang="en" sz="1000">
                <a:solidFill>
                  <a:srgbClr val="FF0000"/>
                </a:solidFill>
              </a:rPr>
              <a:t>policy</a:t>
            </a:r>
            <a:r>
              <a:rPr lang="en" sz="1000"/>
              <a:t>. It studies race from a systemic vantage point.</a:t>
            </a:r>
            <a:endParaRPr sz="1000"/>
          </a:p>
          <a:p>
            <a:pPr indent="-292100" lvl="0" marL="457200" rtl="0" algn="l">
              <a:spcBef>
                <a:spcPts val="0"/>
              </a:spcBef>
              <a:spcAft>
                <a:spcPts val="0"/>
              </a:spcAft>
              <a:buClr>
                <a:srgbClr val="274E13"/>
              </a:buClr>
              <a:buSzPts val="1000"/>
              <a:buChar char="●"/>
            </a:pPr>
            <a:r>
              <a:rPr lang="en" sz="1000">
                <a:solidFill>
                  <a:srgbClr val="274E13"/>
                </a:solidFill>
                <a:latin typeface="Roboto"/>
                <a:ea typeface="Roboto"/>
                <a:cs typeface="Roboto"/>
                <a:sym typeface="Roboto"/>
              </a:rPr>
              <a:t>Critical Race Theory (CRT) is a discipline and analytical tool primarily used in university-level law courses. It looks at policy and law and how racial overtones have been in place in laws from the inception of the country. Originating in the 1970s, CRT was first used as a tool to help law students think critically about the impact of historical and present-day racism on the legal system.</a:t>
            </a:r>
            <a:endParaRPr sz="1000">
              <a:solidFill>
                <a:srgbClr val="274E13"/>
              </a:solidFill>
            </a:endParaRPr>
          </a:p>
          <a:p>
            <a:pPr indent="-292100" lvl="0" marL="457200" rtl="0" algn="l">
              <a:spcBef>
                <a:spcPts val="0"/>
              </a:spcBef>
              <a:spcAft>
                <a:spcPts val="0"/>
              </a:spcAft>
              <a:buSzPts val="1000"/>
              <a:buChar char="●"/>
            </a:pPr>
            <a:r>
              <a:rPr lang="en" sz="1000"/>
              <a:t>CRT is </a:t>
            </a:r>
            <a:r>
              <a:rPr lang="en" sz="1000">
                <a:solidFill>
                  <a:srgbClr val="FF0000"/>
                </a:solidFill>
              </a:rPr>
              <a:t>not</a:t>
            </a:r>
            <a:r>
              <a:rPr lang="en" sz="1000"/>
              <a:t> an </a:t>
            </a:r>
            <a:r>
              <a:rPr lang="en" sz="1000">
                <a:solidFill>
                  <a:srgbClr val="FF0000"/>
                </a:solidFill>
              </a:rPr>
              <a:t>emotional examination</a:t>
            </a:r>
            <a:r>
              <a:rPr lang="en" sz="1000"/>
              <a:t>.  </a:t>
            </a:r>
            <a:endParaRPr sz="1000"/>
          </a:p>
          <a:p>
            <a:pPr indent="-292100" lvl="0" marL="457200" rtl="0" algn="l">
              <a:spcBef>
                <a:spcPts val="0"/>
              </a:spcBef>
              <a:spcAft>
                <a:spcPts val="0"/>
              </a:spcAft>
              <a:buSzPts val="1000"/>
              <a:buChar char="●"/>
            </a:pPr>
            <a:r>
              <a:rPr lang="en" sz="1000"/>
              <a:t>What is the end goal of CRT?</a:t>
            </a:r>
            <a:endParaRPr sz="1000"/>
          </a:p>
          <a:p>
            <a:pPr indent="-292100" lvl="0" marL="457200" rtl="0" algn="l">
              <a:spcBef>
                <a:spcPts val="0"/>
              </a:spcBef>
              <a:spcAft>
                <a:spcPts val="0"/>
              </a:spcAft>
              <a:buSzPts val="1000"/>
              <a:buChar char="●"/>
            </a:pPr>
            <a:r>
              <a:rPr lang="en" sz="1000" u="sng">
                <a:solidFill>
                  <a:schemeClr val="hlink"/>
                </a:solidFill>
                <a:hlinkClick r:id="rId3"/>
              </a:rPr>
              <a:t> What Does ‘Woke’ Even Mean? How A Decades-Old Racial Justice Term Became Co-Opted By Politics</a:t>
            </a:r>
            <a:endParaRPr sz="1000"/>
          </a:p>
          <a:p>
            <a:pPr indent="-292100" lvl="0" marL="457200" rtl="0" algn="l">
              <a:spcBef>
                <a:spcPts val="0"/>
              </a:spcBef>
              <a:spcAft>
                <a:spcPts val="0"/>
              </a:spcAft>
              <a:buSzPts val="1000"/>
              <a:buChar char="●"/>
            </a:pPr>
            <a:r>
              <a:rPr lang="en" sz="1000" u="sng">
                <a:solidFill>
                  <a:schemeClr val="hlink"/>
                </a:solidFill>
                <a:hlinkClick r:id="rId4"/>
              </a:rPr>
              <a:t>Just the tip of the iceberg’: Kimberlé Crenshaw warns against rightwing battle over critical race theory</a:t>
            </a:r>
            <a:endParaRPr sz="1000"/>
          </a:p>
          <a:p>
            <a:pPr indent="-292100" lvl="0" marL="457200" rtl="0" algn="l">
              <a:spcBef>
                <a:spcPts val="0"/>
              </a:spcBef>
              <a:spcAft>
                <a:spcPts val="0"/>
              </a:spcAft>
              <a:buSzPts val="1000"/>
              <a:buChar char="●"/>
            </a:pPr>
            <a:r>
              <a:rPr lang="en" sz="1000" u="sng">
                <a:solidFill>
                  <a:schemeClr val="hlink"/>
                </a:solidFill>
                <a:hlinkClick r:id="rId5"/>
              </a:rPr>
              <a:t>Ideas that make up critical race theory have been around long before it got its name</a:t>
            </a:r>
            <a:endParaRPr sz="1000"/>
          </a:p>
          <a:p>
            <a:pPr indent="-292100" lvl="0" marL="457200" rtl="0" algn="l">
              <a:spcBef>
                <a:spcPts val="0"/>
              </a:spcBef>
              <a:spcAft>
                <a:spcPts val="0"/>
              </a:spcAft>
              <a:buSzPts val="1000"/>
              <a:buChar char="●"/>
            </a:pPr>
            <a:r>
              <a:rPr lang="en" sz="1000" u="sng">
                <a:solidFill>
                  <a:schemeClr val="hlink"/>
                </a:solidFill>
                <a:hlinkClick r:id="rId6"/>
              </a:rPr>
              <a:t>What Is Critical Race Theory, and Why Is It Under Attack?</a:t>
            </a:r>
            <a:endParaRPr sz="1000"/>
          </a:p>
          <a:p>
            <a:pPr indent="-292100" lvl="0" marL="457200" rtl="0" algn="l">
              <a:spcBef>
                <a:spcPts val="0"/>
              </a:spcBef>
              <a:spcAft>
                <a:spcPts val="0"/>
              </a:spcAft>
              <a:buSzPts val="1000"/>
              <a:buChar char="●"/>
            </a:pPr>
            <a:r>
              <a:rPr lang="en" sz="1000" u="sng">
                <a:solidFill>
                  <a:schemeClr val="hlink"/>
                </a:solidFill>
                <a:hlinkClick r:id="rId7"/>
              </a:rPr>
              <a:t>What Is Critical Race Theory, and Why Is Everyone Talking About It?</a:t>
            </a:r>
            <a:endParaRPr sz="1000"/>
          </a:p>
          <a:p>
            <a:pPr indent="-292100" lvl="0" marL="457200" rtl="0" algn="l">
              <a:spcBef>
                <a:spcPts val="0"/>
              </a:spcBef>
              <a:spcAft>
                <a:spcPts val="0"/>
              </a:spcAft>
              <a:buSzPts val="1000"/>
              <a:buChar char="●"/>
            </a:pPr>
            <a:r>
              <a:rPr lang="en" sz="1000" u="sng">
                <a:solidFill>
                  <a:schemeClr val="hlink"/>
                </a:solidFill>
                <a:hlinkClick r:id="rId8"/>
              </a:rPr>
              <a:t>AT LIBERTY PODCAST Kimberlé Crenshaw on Teaching the Truth about Race in America</a:t>
            </a:r>
            <a:endParaRPr sz="1000"/>
          </a:p>
          <a:p>
            <a:pPr indent="-285750" lvl="0" marL="457200" rtl="0" algn="l">
              <a:spcBef>
                <a:spcPts val="0"/>
              </a:spcBef>
              <a:spcAft>
                <a:spcPts val="0"/>
              </a:spcAft>
              <a:buSzPts val="900"/>
              <a:buChar char="●"/>
            </a:pPr>
            <a:r>
              <a:rPr lang="en" sz="900" u="sng">
                <a:solidFill>
                  <a:schemeClr val="hlink"/>
                </a:solidFill>
                <a:hlinkClick r:id="rId9"/>
              </a:rPr>
              <a:t>I See My Work as Talking Back”: How Critical Race Theory Mastermind Kimberlé Crenshaw Is Weathering the Culture Wars</a:t>
            </a:r>
            <a:endParaRPr sz="900"/>
          </a:p>
          <a:p>
            <a:pPr indent="-279400" lvl="0" marL="457200" rtl="0" algn="l">
              <a:spcBef>
                <a:spcPts val="0"/>
              </a:spcBef>
              <a:spcAft>
                <a:spcPts val="0"/>
              </a:spcAft>
              <a:buClr>
                <a:srgbClr val="CC0000"/>
              </a:buClr>
              <a:buSzPts val="800"/>
              <a:buChar char="●"/>
            </a:pPr>
            <a:r>
              <a:rPr lang="en" sz="800">
                <a:solidFill>
                  <a:srgbClr val="CC0000"/>
                </a:solidFill>
              </a:rPr>
              <a:t>THE PICTURE TO THE RIGHT THAT SAYS DECOCRACY NOW! IS ACTUALLY A VIDEO</a:t>
            </a:r>
            <a:endParaRPr sz="800">
              <a:solidFill>
                <a:srgbClr val="CC0000"/>
              </a:solidFill>
            </a:endParaRPr>
          </a:p>
          <a:p>
            <a:pPr indent="0" lvl="0" marL="0" rtl="0" algn="l">
              <a:spcBef>
                <a:spcPts val="1200"/>
              </a:spcBef>
              <a:spcAft>
                <a:spcPts val="1200"/>
              </a:spcAft>
              <a:buNone/>
            </a:pPr>
            <a:r>
              <a:t/>
            </a:r>
            <a:endParaRPr sz="1600"/>
          </a:p>
        </p:txBody>
      </p:sp>
      <p:pic>
        <p:nvPicPr>
          <p:cNvPr id="332" name="Google Shape;332;p47"/>
          <p:cNvPicPr preferRelativeResize="0"/>
          <p:nvPr/>
        </p:nvPicPr>
        <p:blipFill>
          <a:blip r:embed="rId10">
            <a:alphaModFix/>
          </a:blip>
          <a:stretch>
            <a:fillRect/>
          </a:stretch>
        </p:blipFill>
        <p:spPr>
          <a:xfrm rot="-1245983">
            <a:off x="5083919" y="2977173"/>
            <a:ext cx="1446487" cy="1168753"/>
          </a:xfrm>
          <a:prstGeom prst="rect">
            <a:avLst/>
          </a:prstGeom>
          <a:noFill/>
          <a:ln>
            <a:noFill/>
          </a:ln>
        </p:spPr>
      </p:pic>
      <p:pic>
        <p:nvPicPr>
          <p:cNvPr id="333" name="Google Shape;333;p47"/>
          <p:cNvPicPr preferRelativeResize="0"/>
          <p:nvPr/>
        </p:nvPicPr>
        <p:blipFill>
          <a:blip r:embed="rId11">
            <a:alphaModFix/>
          </a:blip>
          <a:stretch>
            <a:fillRect/>
          </a:stretch>
        </p:blipFill>
        <p:spPr>
          <a:xfrm>
            <a:off x="7023263" y="4016326"/>
            <a:ext cx="1939700" cy="969875"/>
          </a:xfrm>
          <a:prstGeom prst="rect">
            <a:avLst/>
          </a:prstGeom>
          <a:noFill/>
          <a:ln>
            <a:noFill/>
          </a:ln>
        </p:spPr>
      </p:pic>
      <p:pic>
        <p:nvPicPr>
          <p:cNvPr id="334" name="Google Shape;334;p47"/>
          <p:cNvPicPr preferRelativeResize="0"/>
          <p:nvPr/>
        </p:nvPicPr>
        <p:blipFill>
          <a:blip r:embed="rId12">
            <a:alphaModFix/>
          </a:blip>
          <a:stretch>
            <a:fillRect/>
          </a:stretch>
        </p:blipFill>
        <p:spPr>
          <a:xfrm rot="133997">
            <a:off x="5168750" y="4154426"/>
            <a:ext cx="1378797" cy="772123"/>
          </a:xfrm>
          <a:prstGeom prst="rect">
            <a:avLst/>
          </a:prstGeom>
          <a:noFill/>
          <a:ln>
            <a:noFill/>
          </a:ln>
        </p:spPr>
      </p:pic>
      <p:pic>
        <p:nvPicPr>
          <p:cNvPr id="335" name="Google Shape;335;p47"/>
          <p:cNvPicPr preferRelativeResize="0"/>
          <p:nvPr/>
        </p:nvPicPr>
        <p:blipFill>
          <a:blip r:embed="rId13">
            <a:alphaModFix/>
          </a:blip>
          <a:stretch>
            <a:fillRect/>
          </a:stretch>
        </p:blipFill>
        <p:spPr>
          <a:xfrm>
            <a:off x="6740750" y="2806988"/>
            <a:ext cx="1939675" cy="1272572"/>
          </a:xfrm>
          <a:prstGeom prst="rect">
            <a:avLst/>
          </a:prstGeom>
          <a:noFill/>
          <a:ln>
            <a:noFill/>
          </a:ln>
        </p:spPr>
      </p:pic>
      <p:sp>
        <p:nvSpPr>
          <p:cNvPr id="336" name="Google Shape;336;p47"/>
          <p:cNvSpPr txBox="1"/>
          <p:nvPr/>
        </p:nvSpPr>
        <p:spPr>
          <a:xfrm>
            <a:off x="7471350" y="850275"/>
            <a:ext cx="1491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descr="We speak with renowned legal scholar Kimberlé Crenshaw about right-wing efforts to curtail the teaching of African American history, queer studies and other subjects that focus on marginalized communities. The College Board, the nonprofit group that designs AP courses for high school seniors, recently revised a curriculum for a course in African American studies after criticism from Florida Governor Ron DeSantis and others who maligned it as &quot;woke indoctrination.&quot; The new curriculum removes Black Lives Matter, slavery reparations and queer theory as required topics, and drops many major writers, including Crenshaw, from the reading list. &quot;Anybody who's concerned about our democracy, anyone who's concerned about authoritarianism has to wake up and pay attention to this, because this is how it happens,&quot; she says. Crenshaw coined the term &quot;intersectionality&quot; to study the overlapping or intersecting social identities and systems of oppression, domination or discrimination people experience. &#10;&#10;Democracy Now! is an independent global news hour that airs on over 1,500 TV and radio stations Monday through Friday. Watch our livestream at https://democracynow.org Mondays to Fridays 8-9 a.m. ET.&#10;&#10;Support independent media: https://democracynow.org/donate&#10;Subscribe to our Daily Email Digest: https://democracynow.org/subscribe&#10;&#10;#DemocracyNow" id="337" name="Google Shape;337;p47" title="Kimberlé Crenshaw on Critical Race Theory, Intersectionality &amp; the Right's War on Public Education">
            <a:hlinkClick r:id="rId14"/>
          </p:cNvPr>
          <p:cNvPicPr preferRelativeResize="0"/>
          <p:nvPr/>
        </p:nvPicPr>
        <p:blipFill>
          <a:blip r:embed="rId15">
            <a:alphaModFix/>
          </a:blip>
          <a:stretch>
            <a:fillRect/>
          </a:stretch>
        </p:blipFill>
        <p:spPr>
          <a:xfrm>
            <a:off x="5058525" y="562479"/>
            <a:ext cx="3904425" cy="2196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8"/>
          <p:cNvSpPr txBox="1"/>
          <p:nvPr>
            <p:ph type="title"/>
          </p:nvPr>
        </p:nvSpPr>
        <p:spPr>
          <a:xfrm>
            <a:off x="209925" y="-64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Discriminatory</a:t>
            </a:r>
            <a:r>
              <a:rPr lang="en"/>
              <a:t> Laws and Policy</a:t>
            </a:r>
            <a:endParaRPr/>
          </a:p>
        </p:txBody>
      </p:sp>
      <p:sp>
        <p:nvSpPr>
          <p:cNvPr id="343" name="Google Shape;343;p48"/>
          <p:cNvSpPr txBox="1"/>
          <p:nvPr>
            <p:ph idx="1" type="body"/>
          </p:nvPr>
        </p:nvSpPr>
        <p:spPr>
          <a:xfrm>
            <a:off x="144075" y="507800"/>
            <a:ext cx="8652300" cy="4613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523"/>
              <a:buNone/>
            </a:pPr>
            <a:r>
              <a:rPr lang="en" sz="1355"/>
              <a:t>Virginia Slave Code 1662</a:t>
            </a:r>
            <a:endParaRPr sz="1355"/>
          </a:p>
          <a:p>
            <a:pPr indent="0" lvl="0" marL="0" rtl="0" algn="l">
              <a:lnSpc>
                <a:spcPct val="95000"/>
              </a:lnSpc>
              <a:spcBef>
                <a:spcPts val="1200"/>
              </a:spcBef>
              <a:spcAft>
                <a:spcPts val="0"/>
              </a:spcAft>
              <a:buSzPts val="523"/>
              <a:buNone/>
            </a:pPr>
            <a:r>
              <a:rPr lang="en" sz="1355"/>
              <a:t>Virginia Slave Code 1669</a:t>
            </a:r>
            <a:endParaRPr sz="1355"/>
          </a:p>
          <a:p>
            <a:pPr indent="0" lvl="0" marL="0" rtl="0" algn="l">
              <a:lnSpc>
                <a:spcPct val="95000"/>
              </a:lnSpc>
              <a:spcBef>
                <a:spcPts val="1200"/>
              </a:spcBef>
              <a:spcAft>
                <a:spcPts val="0"/>
              </a:spcAft>
              <a:buSzPts val="523"/>
              <a:buNone/>
            </a:pPr>
            <a:r>
              <a:rPr lang="en" sz="1355"/>
              <a:t>Fugitive Slave Act of 1793</a:t>
            </a:r>
            <a:endParaRPr sz="1355"/>
          </a:p>
          <a:p>
            <a:pPr indent="0" lvl="0" marL="0" rtl="0" algn="l">
              <a:lnSpc>
                <a:spcPct val="95000"/>
              </a:lnSpc>
              <a:spcBef>
                <a:spcPts val="1200"/>
              </a:spcBef>
              <a:spcAft>
                <a:spcPts val="0"/>
              </a:spcAft>
              <a:buSzPts val="523"/>
              <a:buNone/>
            </a:pPr>
            <a:r>
              <a:rPr lang="en" sz="1355"/>
              <a:t>The Black Codes</a:t>
            </a:r>
            <a:endParaRPr sz="1355"/>
          </a:p>
          <a:p>
            <a:pPr indent="0" lvl="0" marL="0" rtl="0" algn="l">
              <a:lnSpc>
                <a:spcPct val="95000"/>
              </a:lnSpc>
              <a:spcBef>
                <a:spcPts val="1200"/>
              </a:spcBef>
              <a:spcAft>
                <a:spcPts val="0"/>
              </a:spcAft>
              <a:buSzPts val="523"/>
              <a:buNone/>
            </a:pPr>
            <a:r>
              <a:rPr lang="en" sz="1355"/>
              <a:t>Jim Crow Laws - 1876-1965</a:t>
            </a:r>
            <a:endParaRPr sz="1355"/>
          </a:p>
          <a:p>
            <a:pPr indent="0" lvl="0" marL="0" rtl="0" algn="l">
              <a:lnSpc>
                <a:spcPct val="95000"/>
              </a:lnSpc>
              <a:spcBef>
                <a:spcPts val="1200"/>
              </a:spcBef>
              <a:spcAft>
                <a:spcPts val="0"/>
              </a:spcAft>
              <a:buSzPts val="523"/>
              <a:buNone/>
            </a:pPr>
            <a:r>
              <a:rPr lang="en" sz="1355"/>
              <a:t>Convict Lease System</a:t>
            </a:r>
            <a:endParaRPr sz="1355"/>
          </a:p>
          <a:p>
            <a:pPr indent="0" lvl="0" marL="0" rtl="0" algn="l">
              <a:lnSpc>
                <a:spcPct val="95000"/>
              </a:lnSpc>
              <a:spcBef>
                <a:spcPts val="1200"/>
              </a:spcBef>
              <a:spcAft>
                <a:spcPts val="0"/>
              </a:spcAft>
              <a:buSzPts val="523"/>
              <a:buNone/>
            </a:pPr>
            <a:r>
              <a:rPr lang="en" sz="1355"/>
              <a:t>Literacy Test</a:t>
            </a:r>
            <a:endParaRPr sz="1355"/>
          </a:p>
          <a:p>
            <a:pPr indent="0" lvl="0" marL="0" rtl="0" algn="l">
              <a:lnSpc>
                <a:spcPct val="95000"/>
              </a:lnSpc>
              <a:spcBef>
                <a:spcPts val="1200"/>
              </a:spcBef>
              <a:spcAft>
                <a:spcPts val="0"/>
              </a:spcAft>
              <a:buSzPts val="523"/>
              <a:buNone/>
            </a:pPr>
            <a:r>
              <a:rPr lang="en" sz="1355"/>
              <a:t>Grandfather Clause</a:t>
            </a:r>
            <a:endParaRPr sz="1355"/>
          </a:p>
          <a:p>
            <a:pPr indent="0" lvl="0" marL="0" rtl="0" algn="l">
              <a:lnSpc>
                <a:spcPct val="95000"/>
              </a:lnSpc>
              <a:spcBef>
                <a:spcPts val="1200"/>
              </a:spcBef>
              <a:spcAft>
                <a:spcPts val="0"/>
              </a:spcAft>
              <a:buSzPts val="523"/>
              <a:buNone/>
            </a:pPr>
            <a:r>
              <a:rPr lang="en" sz="1355"/>
              <a:t>Poll Tax</a:t>
            </a:r>
            <a:endParaRPr sz="1355"/>
          </a:p>
          <a:p>
            <a:pPr indent="0" lvl="0" marL="0" rtl="0" algn="l">
              <a:lnSpc>
                <a:spcPct val="95000"/>
              </a:lnSpc>
              <a:spcBef>
                <a:spcPts val="1200"/>
              </a:spcBef>
              <a:spcAft>
                <a:spcPts val="0"/>
              </a:spcAft>
              <a:buSzPts val="523"/>
              <a:buNone/>
            </a:pPr>
            <a:r>
              <a:rPr lang="en" sz="1355"/>
              <a:t>The Day Law (Kentucky) 1904-1954</a:t>
            </a:r>
            <a:endParaRPr sz="1355"/>
          </a:p>
          <a:p>
            <a:pPr indent="0" lvl="0" marL="0" rtl="0" algn="l">
              <a:lnSpc>
                <a:spcPct val="95000"/>
              </a:lnSpc>
              <a:spcBef>
                <a:spcPts val="1200"/>
              </a:spcBef>
              <a:spcAft>
                <a:spcPts val="0"/>
              </a:spcAft>
              <a:buSzPts val="523"/>
              <a:buNone/>
            </a:pPr>
            <a:r>
              <a:rPr lang="en" sz="1355"/>
              <a:t>Plessy Versus </a:t>
            </a:r>
            <a:r>
              <a:rPr lang="en" sz="1355"/>
              <a:t>Ferguson 1896</a:t>
            </a:r>
            <a:endParaRPr sz="1355"/>
          </a:p>
          <a:p>
            <a:pPr indent="0" lvl="0" marL="0" rtl="0" algn="l">
              <a:lnSpc>
                <a:spcPct val="95000"/>
              </a:lnSpc>
              <a:spcBef>
                <a:spcPts val="1200"/>
              </a:spcBef>
              <a:spcAft>
                <a:spcPts val="0"/>
              </a:spcAft>
              <a:buSzPts val="523"/>
              <a:buNone/>
            </a:pPr>
            <a:r>
              <a:rPr lang="en" sz="1355"/>
              <a:t>Redlining</a:t>
            </a:r>
            <a:endParaRPr sz="1355"/>
          </a:p>
          <a:p>
            <a:pPr indent="0" lvl="0" marL="0" rtl="0" algn="l">
              <a:lnSpc>
                <a:spcPct val="95000"/>
              </a:lnSpc>
              <a:spcBef>
                <a:spcPts val="1200"/>
              </a:spcBef>
              <a:spcAft>
                <a:spcPts val="0"/>
              </a:spcAft>
              <a:buSzPts val="523"/>
              <a:buNone/>
            </a:pPr>
            <a:r>
              <a:rPr lang="en" sz="1355"/>
              <a:t>Stop and Frisk </a:t>
            </a:r>
            <a:endParaRPr sz="1355"/>
          </a:p>
          <a:p>
            <a:pPr indent="0" lvl="0" marL="0" rtl="0" algn="l">
              <a:lnSpc>
                <a:spcPct val="95000"/>
              </a:lnSpc>
              <a:spcBef>
                <a:spcPts val="1200"/>
              </a:spcBef>
              <a:spcAft>
                <a:spcPts val="0"/>
              </a:spcAft>
              <a:buSzPts val="523"/>
              <a:buNone/>
            </a:pPr>
            <a:r>
              <a:t/>
            </a:r>
            <a:endParaRPr sz="1355"/>
          </a:p>
          <a:p>
            <a:pPr indent="0" lvl="0" marL="0" rtl="0" algn="l">
              <a:lnSpc>
                <a:spcPct val="95000"/>
              </a:lnSpc>
              <a:spcBef>
                <a:spcPts val="1200"/>
              </a:spcBef>
              <a:spcAft>
                <a:spcPts val="0"/>
              </a:spcAft>
              <a:buSzPts val="523"/>
              <a:buNone/>
            </a:pPr>
            <a:r>
              <a:t/>
            </a:r>
            <a:endParaRPr sz="1355"/>
          </a:p>
          <a:p>
            <a:pPr indent="0" lvl="0" marL="0" rtl="0" algn="l">
              <a:lnSpc>
                <a:spcPct val="95000"/>
              </a:lnSpc>
              <a:spcBef>
                <a:spcPts val="1200"/>
              </a:spcBef>
              <a:spcAft>
                <a:spcPts val="0"/>
              </a:spcAft>
              <a:buSzPts val="523"/>
              <a:buNone/>
            </a:pPr>
            <a:r>
              <a:t/>
            </a:r>
            <a:endParaRPr sz="1355"/>
          </a:p>
          <a:p>
            <a:pPr indent="0" lvl="0" marL="0" rtl="0" algn="l">
              <a:lnSpc>
                <a:spcPct val="95000"/>
              </a:lnSpc>
              <a:spcBef>
                <a:spcPts val="1200"/>
              </a:spcBef>
              <a:spcAft>
                <a:spcPts val="1200"/>
              </a:spcAft>
              <a:buSzPts val="523"/>
              <a:buNone/>
            </a:pPr>
            <a:r>
              <a:t/>
            </a:r>
            <a:endParaRPr sz="855"/>
          </a:p>
        </p:txBody>
      </p:sp>
      <p:pic>
        <p:nvPicPr>
          <p:cNvPr id="344" name="Google Shape;344;p48"/>
          <p:cNvPicPr preferRelativeResize="0"/>
          <p:nvPr/>
        </p:nvPicPr>
        <p:blipFill>
          <a:blip r:embed="rId3">
            <a:alphaModFix/>
          </a:blip>
          <a:stretch>
            <a:fillRect/>
          </a:stretch>
        </p:blipFill>
        <p:spPr>
          <a:xfrm>
            <a:off x="6167475" y="101512"/>
            <a:ext cx="2628900" cy="1743075"/>
          </a:xfrm>
          <a:prstGeom prst="rect">
            <a:avLst/>
          </a:prstGeom>
          <a:noFill/>
          <a:ln>
            <a:noFill/>
          </a:ln>
        </p:spPr>
      </p:pic>
      <p:pic>
        <p:nvPicPr>
          <p:cNvPr id="345" name="Google Shape;345;p48"/>
          <p:cNvPicPr preferRelativeResize="0"/>
          <p:nvPr/>
        </p:nvPicPr>
        <p:blipFill>
          <a:blip r:embed="rId4">
            <a:alphaModFix/>
          </a:blip>
          <a:stretch>
            <a:fillRect/>
          </a:stretch>
        </p:blipFill>
        <p:spPr>
          <a:xfrm rot="-743497">
            <a:off x="2469922" y="601061"/>
            <a:ext cx="3034155" cy="2019105"/>
          </a:xfrm>
          <a:prstGeom prst="rect">
            <a:avLst/>
          </a:prstGeom>
          <a:noFill/>
          <a:ln>
            <a:noFill/>
          </a:ln>
        </p:spPr>
      </p:pic>
      <p:pic>
        <p:nvPicPr>
          <p:cNvPr id="346" name="Google Shape;346;p48"/>
          <p:cNvPicPr preferRelativeResize="0"/>
          <p:nvPr/>
        </p:nvPicPr>
        <p:blipFill>
          <a:blip r:embed="rId5">
            <a:alphaModFix/>
          </a:blip>
          <a:stretch>
            <a:fillRect/>
          </a:stretch>
        </p:blipFill>
        <p:spPr>
          <a:xfrm rot="569137">
            <a:off x="4954663" y="1144600"/>
            <a:ext cx="2200275" cy="2076450"/>
          </a:xfrm>
          <a:prstGeom prst="rect">
            <a:avLst/>
          </a:prstGeom>
          <a:noFill/>
          <a:ln>
            <a:noFill/>
          </a:ln>
        </p:spPr>
      </p:pic>
      <p:pic>
        <p:nvPicPr>
          <p:cNvPr id="347" name="Google Shape;347;p48"/>
          <p:cNvPicPr preferRelativeResize="0"/>
          <p:nvPr/>
        </p:nvPicPr>
        <p:blipFill>
          <a:blip r:embed="rId6">
            <a:alphaModFix/>
          </a:blip>
          <a:stretch>
            <a:fillRect/>
          </a:stretch>
        </p:blipFill>
        <p:spPr>
          <a:xfrm rot="-593165">
            <a:off x="3015075" y="2769737"/>
            <a:ext cx="2466975" cy="1857375"/>
          </a:xfrm>
          <a:prstGeom prst="rect">
            <a:avLst/>
          </a:prstGeom>
          <a:noFill/>
          <a:ln>
            <a:noFill/>
          </a:ln>
        </p:spPr>
      </p:pic>
      <p:pic>
        <p:nvPicPr>
          <p:cNvPr id="348" name="Google Shape;348;p48"/>
          <p:cNvPicPr preferRelativeResize="0"/>
          <p:nvPr/>
        </p:nvPicPr>
        <p:blipFill>
          <a:blip r:embed="rId7">
            <a:alphaModFix/>
          </a:blip>
          <a:stretch>
            <a:fillRect/>
          </a:stretch>
        </p:blipFill>
        <p:spPr>
          <a:xfrm>
            <a:off x="5623175" y="3446775"/>
            <a:ext cx="2857500" cy="1600200"/>
          </a:xfrm>
          <a:prstGeom prst="rect">
            <a:avLst/>
          </a:prstGeom>
          <a:noFill/>
          <a:ln>
            <a:noFill/>
          </a:ln>
        </p:spPr>
      </p:pic>
      <p:pic>
        <p:nvPicPr>
          <p:cNvPr id="349" name="Google Shape;349;p48"/>
          <p:cNvPicPr preferRelativeResize="0"/>
          <p:nvPr/>
        </p:nvPicPr>
        <p:blipFill>
          <a:blip r:embed="rId8">
            <a:alphaModFix/>
          </a:blip>
          <a:stretch>
            <a:fillRect/>
          </a:stretch>
        </p:blipFill>
        <p:spPr>
          <a:xfrm>
            <a:off x="6798450" y="2134922"/>
            <a:ext cx="2278900" cy="1198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9"/>
          <p:cNvSpPr txBox="1"/>
          <p:nvPr>
            <p:ph type="title"/>
          </p:nvPr>
        </p:nvSpPr>
        <p:spPr>
          <a:xfrm>
            <a:off x="113875"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55" name="Google Shape;355;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Doug welcomes NYU Visiting Professor of Law Derrick Bell. Professor Bell is a highly respected constitutional law professor and civil rights activist. He shares his views on some of the racial issues that are prominent in the media today.&#10;&#10;City Talk is CUNY TV's forum for politics and public affairs. City Talk presents lively discussion of New York City issues, with the people that help make this city function. &#10;&#10;City Talk is hosted by Professor Doug Muzzio, co-director of the Center for the Study of Leadership in Government and the founder and former director of the Baruch College Survey Research Unit, both at Baruch College's School of Public Affairs.&#10;&#10;Watch more episodes of CIty Talk at our website: www.tv.cuny.edu/show/citytalk." id="356" name="Google Shape;356;p49" title="City Talk: Derrick Bell, Professor of Constitutional Law at New York University of Law">
            <a:hlinkClick r:id="rId3"/>
          </p:cNvPr>
          <p:cNvPicPr preferRelativeResize="0"/>
          <p:nvPr/>
        </p:nvPicPr>
        <p:blipFill>
          <a:blip r:embed="rId4">
            <a:alphaModFix/>
          </a:blip>
          <a:stretch>
            <a:fillRect/>
          </a:stretch>
        </p:blipFill>
        <p:spPr>
          <a:xfrm>
            <a:off x="0" y="0"/>
            <a:ext cx="9144000" cy="5180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descr="‘Critical Race Theory’ is explained as neither Marxist nor racist by its leading scholar, Kimberlé Crenshaw, who co-developed this framework of study, and coined this term.&#10;» Subscribe to MSNBC: http://on.msnbc.com/SubscribeTomsnbc​&#10;&#10;About The ReidOut with Joy Reid: Joy Reid conducts one-on-one conversations with politicians and newsmakers while addressing provocative political issues both inside and outside of the beltway. Reid, who is also a best-selling author and public speaker, joined MSNBC in 2011 as a contributor. Drawing from her decades-long experience in politics, passion for addressing the intersection of race, justice and culture, as well as her signature tenacious interviewing style, Reid kicks off MSNBC’s primetime lineup by delving into American politics as it unfolds. &#10;MSNBC delivers breaking news, in-depth analysis of politics headlines, as well as commentary and informed perspectives. Find video clips and segments from The Rachel Maddow Show, Morning Joe, Meet the Press Daily, The Beat with Ari Melber, Deadline: White House with Nicolle Wallace, Hardball, All In, Last Word, 11th Hour, and more.&#10;&#10;Connect with MSNBC Online&#10;Visit msnbc.com: http://on.msnbc.com/Readmsnbc​&#10;Subscribe to MSNBC Newsletter: http://MSNBC.com/NewslettersYouTube​&#10;Find MSNBC on Facebook: http://on.msnbc.com/Likemsnbc​&#10;Follow MSNBC on Twitter: http://on.msnbc.com/Followmsnbc​&#10;&#10;#MSNBC #CriticalRaceTheory #JoyReid" id="361" name="Google Shape;361;p50" title="Creator Of Term ‘Critical Race Theory’ Kimberlé Crenshaw Explains What It Really Is">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descr="A key debate in upcoming races has been how much of a voice parents should have in their child’s school curriculum when it comes to subjects like sex education and critical race theory — the co-hosts and Condoleezza Rice discuss.&#10;&#10;Subscribe to our YouTube channel: http://bit.ly/2Ybi4tM &#10;&#10;MORE FROM 'THE VIEW':&#10;Full episodes: http://abcn.ws/2tl10qh&#10;Twitter: http://twitter.com/theview&#10;Facebook: http://facebook.com/TheView&#10;Instagram: http://instagram.com/theviewabc" id="366" name="Google Shape;366;p51" title="Critical Race Theory Targeted in Virginia Gov. Race | The View">
            <a:hlinkClick r:id="rId3"/>
          </p:cNvPr>
          <p:cNvPicPr preferRelativeResize="0"/>
          <p:nvPr/>
        </p:nvPicPr>
        <p:blipFill>
          <a:blip r:embed="rId4">
            <a:alphaModFix/>
          </a:blip>
          <a:stretch>
            <a:fillRect/>
          </a:stretch>
        </p:blipFill>
        <p:spPr>
          <a:xfrm>
            <a:off x="0" y="44825"/>
            <a:ext cx="9087976" cy="5053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6"/>
          <p:cNvSpPr txBox="1"/>
          <p:nvPr>
            <p:ph idx="1" type="subTitle"/>
          </p:nvPr>
        </p:nvSpPr>
        <p:spPr>
          <a:xfrm>
            <a:off x="0" y="0"/>
            <a:ext cx="8520600" cy="3951600"/>
          </a:xfrm>
          <a:prstGeom prst="rect">
            <a:avLst/>
          </a:prstGeom>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Clr>
                <a:schemeClr val="dk1"/>
              </a:buClr>
              <a:buSzPts val="275"/>
              <a:buFont typeface="Arial"/>
              <a:buNone/>
            </a:pPr>
            <a:r>
              <a:rPr b="1" lang="en" sz="6000">
                <a:solidFill>
                  <a:srgbClr val="1F1F1F"/>
                </a:solidFill>
              </a:rPr>
              <a:t>THE ONE-DROP RULE</a:t>
            </a:r>
            <a:endParaRPr b="1" sz="6000">
              <a:solidFill>
                <a:srgbClr val="1F1F1F"/>
              </a:solidFill>
            </a:endParaRPr>
          </a:p>
          <a:p>
            <a:pPr indent="0" lvl="0" marL="0" rtl="0" algn="l">
              <a:lnSpc>
                <a:spcPct val="115000"/>
              </a:lnSpc>
              <a:spcBef>
                <a:spcPts val="1200"/>
              </a:spcBef>
              <a:spcAft>
                <a:spcPts val="0"/>
              </a:spcAft>
              <a:buClr>
                <a:schemeClr val="dk1"/>
              </a:buClr>
              <a:buSzPts val="275"/>
              <a:buFont typeface="Arial"/>
              <a:buNone/>
            </a:pPr>
            <a:r>
              <a:rPr lang="en" sz="5600">
                <a:solidFill>
                  <a:srgbClr val="4C1130"/>
                </a:solidFill>
              </a:rPr>
              <a:t>T</a:t>
            </a:r>
            <a:r>
              <a:rPr lang="en" sz="5773">
                <a:solidFill>
                  <a:srgbClr val="4C1130"/>
                </a:solidFill>
              </a:rPr>
              <a:t>o eliminate the potential for light-skinned black individuals passing as white individuals, many state officials categorized any person with one drop of black ancestry as a black person. Specifically, Jim Crow Laws defined a black individual as anyone with any African ancestry. This one-drop rule became the social and legal principle of racial classification in the United States. Anyone with even a single ancestor of African descent was considered a black individual (negro in historical terms). This certainly seems scientifically unsound since every human alive today can trace their ancestry back to individuals who migrated from Africa (</a:t>
            </a:r>
            <a:r>
              <a:rPr lang="en" sz="5773">
                <a:solidFill>
                  <a:srgbClr val="4C1130"/>
                </a:solidFill>
                <a:uFill>
                  <a:noFill/>
                </a:uFill>
                <a:hlinkClick r:id="rId3">
                  <a:extLst>
                    <a:ext uri="{A12FA001-AC4F-418D-AE19-62706E023703}">
                      <ahyp:hlinkClr val="tx"/>
                    </a:ext>
                  </a:extLst>
                </a:hlinkClick>
              </a:rPr>
              <a:t>33</a:t>
            </a:r>
            <a:r>
              <a:rPr lang="en" sz="5773">
                <a:solidFill>
                  <a:srgbClr val="4C1130"/>
                </a:solidFill>
              </a:rPr>
              <a:t>).</a:t>
            </a:r>
            <a:endParaRPr sz="5773">
              <a:solidFill>
                <a:srgbClr val="4C1130"/>
              </a:solidFill>
            </a:endParaRPr>
          </a:p>
          <a:p>
            <a:pPr indent="0" lvl="0" marL="0" rtl="0" algn="l">
              <a:lnSpc>
                <a:spcPct val="115000"/>
              </a:lnSpc>
              <a:spcBef>
                <a:spcPts val="1200"/>
              </a:spcBef>
              <a:spcAft>
                <a:spcPts val="0"/>
              </a:spcAft>
              <a:buClr>
                <a:schemeClr val="dk1"/>
              </a:buClr>
              <a:buSzPts val="275"/>
              <a:buFont typeface="Arial"/>
              <a:buNone/>
            </a:pPr>
            <a:r>
              <a:rPr lang="en" sz="5773">
                <a:solidFill>
                  <a:srgbClr val="4C1130"/>
                </a:solidFill>
              </a:rPr>
              <a:t>The one-drop concept evolved during the 19th century and became the law of many states. Tennessee was the first state in 1910 to place the one-drop rule into law. Louisiana, Texas, Arkansas, Mississippi, North Carolina, Virginia, Alabama, Georgia, and Oklahoma followed. Florida, Kentucky, Maryland, Missouri, Indiana, Nebraska, North Dakota, and Utah amended their old “blood fractions” to one-sixteenth or one-thirty-second which is nearly the equivalent of the one-drop rule. Thus, in 1911, for example, Arkansas passed Act 320 (House Bill 79), which defined as “Negro” anyone “who has…any negro blood whatever.”</a:t>
            </a:r>
            <a:endParaRPr sz="5773">
              <a:solidFill>
                <a:srgbClr val="4C1130"/>
              </a:solidFill>
            </a:endParaRPr>
          </a:p>
          <a:p>
            <a:pPr indent="0" lvl="0" marL="0" rtl="0" algn="l">
              <a:lnSpc>
                <a:spcPct val="115000"/>
              </a:lnSpc>
              <a:spcBef>
                <a:spcPts val="1200"/>
              </a:spcBef>
              <a:spcAft>
                <a:spcPts val="0"/>
              </a:spcAft>
              <a:buClr>
                <a:schemeClr val="dk1"/>
              </a:buClr>
              <a:buSzPts val="275"/>
              <a:buFont typeface="Arial"/>
              <a:buNone/>
            </a:pPr>
            <a:r>
              <a:rPr lang="en" sz="5773">
                <a:solidFill>
                  <a:srgbClr val="4C1130"/>
                </a:solidFill>
              </a:rPr>
              <a:t>Virginia and other states began to classify people only as black or white. For example, in 1912 Virginia lawmakers established the Bureau of Vital Statistics and enacted strict segregation laws and a prohibition on interracial marriage</a:t>
            </a:r>
            <a:endParaRPr sz="5773">
              <a:solidFill>
                <a:srgbClr val="4C1130"/>
              </a:solidFill>
            </a:endParaRPr>
          </a:p>
          <a:p>
            <a:pPr indent="0" lvl="0" marL="0" rtl="0" algn="ctr">
              <a:spcBef>
                <a:spcPts val="1200"/>
              </a:spcBef>
              <a:spcAft>
                <a:spcPts val="0"/>
              </a:spcAft>
              <a:buNone/>
            </a:pPr>
            <a:r>
              <a:t/>
            </a:r>
            <a:endParaRPr sz="325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txBox="1"/>
          <p:nvPr>
            <p:ph type="ctrTitle"/>
          </p:nvPr>
        </p:nvSpPr>
        <p:spPr>
          <a:xfrm>
            <a:off x="88675" y="-139400"/>
            <a:ext cx="8520600" cy="79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180"/>
              <a:t>One Drop Rule</a:t>
            </a:r>
            <a:endParaRPr sz="4180"/>
          </a:p>
        </p:txBody>
      </p:sp>
      <p:sp>
        <p:nvSpPr>
          <p:cNvPr id="100" name="Google Shape;100;p17"/>
          <p:cNvSpPr txBox="1"/>
          <p:nvPr>
            <p:ph idx="1" type="subTitle"/>
          </p:nvPr>
        </p:nvSpPr>
        <p:spPr>
          <a:xfrm>
            <a:off x="46875" y="584500"/>
            <a:ext cx="5047800" cy="4628700"/>
          </a:xfrm>
          <a:prstGeom prst="rect">
            <a:avLst/>
          </a:prstGeom>
        </p:spPr>
        <p:txBody>
          <a:bodyPr anchorCtr="0" anchor="t" bIns="91425" lIns="91425" spcFirstLastPara="1" rIns="91425" wrap="square" tIns="91425">
            <a:normAutofit lnSpcReduction="20000"/>
          </a:bodyPr>
          <a:lstStyle/>
          <a:p>
            <a:pPr indent="0" lvl="0" marL="0" rtl="0" algn="l">
              <a:lnSpc>
                <a:spcPct val="80000"/>
              </a:lnSpc>
              <a:spcBef>
                <a:spcPts val="0"/>
              </a:spcBef>
              <a:spcAft>
                <a:spcPts val="0"/>
              </a:spcAft>
              <a:buSzPts val="1018"/>
              <a:buNone/>
            </a:pPr>
            <a:r>
              <a:rPr lang="en" sz="1990" u="sng">
                <a:solidFill>
                  <a:schemeClr val="hlink"/>
                </a:solidFill>
                <a:hlinkClick r:id="rId3"/>
              </a:rPr>
              <a:t>The racist “one drop rule” influencing science: it is time to stop teaching “race corrections” in medicine</a:t>
            </a:r>
            <a:endParaRPr sz="1990"/>
          </a:p>
          <a:p>
            <a:pPr indent="0" lvl="0" marL="0" rtl="0" algn="l">
              <a:lnSpc>
                <a:spcPct val="80000"/>
              </a:lnSpc>
              <a:spcBef>
                <a:spcPts val="0"/>
              </a:spcBef>
              <a:spcAft>
                <a:spcPts val="0"/>
              </a:spcAft>
              <a:buSzPts val="1018"/>
              <a:buNone/>
            </a:pPr>
            <a:r>
              <a:t/>
            </a:r>
            <a:endParaRPr sz="1990"/>
          </a:p>
          <a:p>
            <a:pPr indent="0" lvl="0" marL="0" rtl="0" algn="l">
              <a:lnSpc>
                <a:spcPct val="80000"/>
              </a:lnSpc>
              <a:spcBef>
                <a:spcPts val="0"/>
              </a:spcBef>
              <a:spcAft>
                <a:spcPts val="0"/>
              </a:spcAft>
              <a:buSzPts val="1018"/>
              <a:buNone/>
            </a:pPr>
            <a:r>
              <a:rPr lang="en" sz="1990" u="sng">
                <a:solidFill>
                  <a:schemeClr val="hlink"/>
                </a:solidFill>
                <a:hlinkClick r:id="rId4"/>
              </a:rPr>
              <a:t>Who is Black? One Nation's Definition</a:t>
            </a:r>
            <a:endParaRPr sz="1990"/>
          </a:p>
          <a:p>
            <a:pPr indent="0" lvl="0" marL="0" rtl="0" algn="l">
              <a:lnSpc>
                <a:spcPct val="80000"/>
              </a:lnSpc>
              <a:spcBef>
                <a:spcPts val="0"/>
              </a:spcBef>
              <a:spcAft>
                <a:spcPts val="0"/>
              </a:spcAft>
              <a:buSzPts val="1018"/>
              <a:buNone/>
            </a:pPr>
            <a:r>
              <a:t/>
            </a:r>
            <a:endParaRPr sz="1990"/>
          </a:p>
          <a:p>
            <a:pPr indent="0" lvl="0" marL="0" rtl="0" algn="l">
              <a:lnSpc>
                <a:spcPct val="80000"/>
              </a:lnSpc>
              <a:spcBef>
                <a:spcPts val="0"/>
              </a:spcBef>
              <a:spcAft>
                <a:spcPts val="0"/>
              </a:spcAft>
              <a:buSzPts val="1018"/>
              <a:buNone/>
            </a:pPr>
            <a:r>
              <a:rPr lang="en" sz="1990" u="sng">
                <a:solidFill>
                  <a:schemeClr val="hlink"/>
                </a:solidFill>
                <a:hlinkClick r:id="rId5"/>
              </a:rPr>
              <a:t>Vice President Harris’ views on her identity are pushing the U.S. public to look beyond entrenched, problematic racial boundaries</a:t>
            </a:r>
            <a:endParaRPr sz="1990"/>
          </a:p>
          <a:p>
            <a:pPr indent="0" lvl="0" marL="0" rtl="0" algn="l">
              <a:lnSpc>
                <a:spcPct val="80000"/>
              </a:lnSpc>
              <a:spcBef>
                <a:spcPts val="0"/>
              </a:spcBef>
              <a:spcAft>
                <a:spcPts val="0"/>
              </a:spcAft>
              <a:buSzPts val="1018"/>
              <a:buNone/>
            </a:pPr>
            <a:r>
              <a:t/>
            </a:r>
            <a:endParaRPr sz="2190"/>
          </a:p>
          <a:p>
            <a:pPr indent="0" lvl="0" marL="0" rtl="0" algn="l">
              <a:spcBef>
                <a:spcPts val="0"/>
              </a:spcBef>
              <a:spcAft>
                <a:spcPts val="0"/>
              </a:spcAft>
              <a:buSzPts val="1100"/>
              <a:buNone/>
            </a:pPr>
            <a:r>
              <a:rPr lang="en" sz="1900" u="sng">
                <a:solidFill>
                  <a:schemeClr val="accent5"/>
                </a:solidFill>
                <a:hlinkClick r:id="rId6">
                  <a:extLst>
                    <a:ext uri="{A12FA001-AC4F-418D-AE19-62706E023703}">
                      <ahyp:hlinkClr val="tx"/>
                    </a:ext>
                  </a:extLst>
                </a:hlinkClick>
              </a:rPr>
              <a:t>Hypodescent: The “One-Drop” Rule</a:t>
            </a:r>
            <a:endParaRPr sz="1900"/>
          </a:p>
          <a:p>
            <a:pPr indent="0" lvl="0" marL="0" rtl="0" algn="l">
              <a:spcBef>
                <a:spcPts val="0"/>
              </a:spcBef>
              <a:spcAft>
                <a:spcPts val="0"/>
              </a:spcAft>
              <a:buSzPts val="1100"/>
              <a:buNone/>
            </a:pPr>
            <a:r>
              <a:t/>
            </a:r>
            <a:endParaRPr sz="1900"/>
          </a:p>
          <a:p>
            <a:pPr indent="0" lvl="0" marL="0" rtl="0" algn="l">
              <a:spcBef>
                <a:spcPts val="0"/>
              </a:spcBef>
              <a:spcAft>
                <a:spcPts val="0"/>
              </a:spcAft>
              <a:buSzPts val="1100"/>
              <a:buNone/>
            </a:pPr>
            <a:r>
              <a:rPr lang="en" sz="1900" u="sng">
                <a:solidFill>
                  <a:schemeClr val="hlink"/>
                </a:solidFill>
                <a:hlinkClick r:id="rId7"/>
              </a:rPr>
              <a:t>How the One Drop Rule and Blood Quantum Show Just How Made-Up Race Really Is</a:t>
            </a:r>
            <a:endParaRPr sz="1900"/>
          </a:p>
          <a:p>
            <a:pPr indent="0" lvl="0" marL="0" rtl="0" algn="l">
              <a:spcBef>
                <a:spcPts val="0"/>
              </a:spcBef>
              <a:spcAft>
                <a:spcPts val="0"/>
              </a:spcAft>
              <a:buSzPts val="1100"/>
              <a:buNone/>
            </a:pPr>
            <a:r>
              <a:t/>
            </a:r>
            <a:endParaRPr sz="1900"/>
          </a:p>
          <a:p>
            <a:pPr indent="0" lvl="0" marL="0" rtl="0" algn="l">
              <a:spcBef>
                <a:spcPts val="0"/>
              </a:spcBef>
              <a:spcAft>
                <a:spcPts val="0"/>
              </a:spcAft>
              <a:buSzPts val="1100"/>
              <a:buNone/>
            </a:pPr>
            <a:r>
              <a:rPr lang="en" sz="1900" u="sng">
                <a:solidFill>
                  <a:schemeClr val="hlink"/>
                </a:solidFill>
                <a:hlinkClick r:id="rId8"/>
              </a:rPr>
              <a:t>Halle Berry Cites 'One-Drop' Rule in Battle Over Whether Her Daughter Is Black or White</a:t>
            </a:r>
            <a:endParaRPr sz="1900"/>
          </a:p>
          <a:p>
            <a:pPr indent="0" lvl="0" marL="0" rtl="0" algn="l">
              <a:spcBef>
                <a:spcPts val="0"/>
              </a:spcBef>
              <a:spcAft>
                <a:spcPts val="0"/>
              </a:spcAft>
              <a:buSzPts val="1100"/>
              <a:buNone/>
            </a:pPr>
            <a:r>
              <a:t/>
            </a:r>
            <a:endParaRPr sz="1900"/>
          </a:p>
          <a:p>
            <a:pPr indent="0" lvl="0" marL="0" rtl="0" algn="l">
              <a:spcBef>
                <a:spcPts val="0"/>
              </a:spcBef>
              <a:spcAft>
                <a:spcPts val="0"/>
              </a:spcAft>
              <a:buClr>
                <a:schemeClr val="dk1"/>
              </a:buClr>
              <a:buSzPts val="1100"/>
              <a:buFont typeface="Arial"/>
              <a:buNone/>
            </a:pPr>
            <a:r>
              <a:t/>
            </a:r>
            <a:endParaRPr sz="1900"/>
          </a:p>
          <a:p>
            <a:pPr indent="0" lvl="0" marL="0" rtl="0" algn="ctr">
              <a:lnSpc>
                <a:spcPct val="80000"/>
              </a:lnSpc>
              <a:spcBef>
                <a:spcPts val="0"/>
              </a:spcBef>
              <a:spcAft>
                <a:spcPts val="0"/>
              </a:spcAft>
              <a:buSzPts val="1018"/>
              <a:buNone/>
            </a:pPr>
            <a:r>
              <a:t/>
            </a:r>
            <a:endParaRPr sz="2190"/>
          </a:p>
        </p:txBody>
      </p:sp>
      <p:sp>
        <p:nvSpPr>
          <p:cNvPr id="101" name="Google Shape;101;p17"/>
          <p:cNvSpPr txBox="1"/>
          <p:nvPr/>
        </p:nvSpPr>
        <p:spPr>
          <a:xfrm>
            <a:off x="5275925" y="1024550"/>
            <a:ext cx="400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02" name="Google Shape;102;p17"/>
          <p:cNvSpPr txBox="1"/>
          <p:nvPr/>
        </p:nvSpPr>
        <p:spPr>
          <a:xfrm>
            <a:off x="5561675" y="947850"/>
            <a:ext cx="273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103" name="Google Shape;103;p17"/>
          <p:cNvPicPr preferRelativeResize="0"/>
          <p:nvPr/>
        </p:nvPicPr>
        <p:blipFill>
          <a:blip r:embed="rId9">
            <a:alphaModFix/>
          </a:blip>
          <a:stretch>
            <a:fillRect/>
          </a:stretch>
        </p:blipFill>
        <p:spPr>
          <a:xfrm rot="1274532">
            <a:off x="6986035" y="459839"/>
            <a:ext cx="1683180" cy="2529348"/>
          </a:xfrm>
          <a:prstGeom prst="rect">
            <a:avLst/>
          </a:prstGeom>
          <a:noFill/>
          <a:ln>
            <a:noFill/>
          </a:ln>
        </p:spPr>
      </p:pic>
      <p:pic>
        <p:nvPicPr>
          <p:cNvPr id="104" name="Google Shape;104;p17"/>
          <p:cNvPicPr preferRelativeResize="0"/>
          <p:nvPr/>
        </p:nvPicPr>
        <p:blipFill>
          <a:blip r:embed="rId10">
            <a:alphaModFix/>
          </a:blip>
          <a:stretch>
            <a:fillRect/>
          </a:stretch>
        </p:blipFill>
        <p:spPr>
          <a:xfrm>
            <a:off x="5033492" y="523545"/>
            <a:ext cx="1856423" cy="2801756"/>
          </a:xfrm>
          <a:prstGeom prst="rect">
            <a:avLst/>
          </a:prstGeom>
          <a:noFill/>
          <a:ln>
            <a:noFill/>
          </a:ln>
        </p:spPr>
      </p:pic>
      <p:pic>
        <p:nvPicPr>
          <p:cNvPr id="105" name="Google Shape;105;p17"/>
          <p:cNvPicPr preferRelativeResize="0"/>
          <p:nvPr/>
        </p:nvPicPr>
        <p:blipFill>
          <a:blip r:embed="rId11">
            <a:alphaModFix/>
          </a:blip>
          <a:stretch>
            <a:fillRect/>
          </a:stretch>
        </p:blipFill>
        <p:spPr>
          <a:xfrm rot="-946016">
            <a:off x="4858048" y="3201329"/>
            <a:ext cx="1967655" cy="1685141"/>
          </a:xfrm>
          <a:prstGeom prst="rect">
            <a:avLst/>
          </a:prstGeom>
          <a:noFill/>
          <a:ln>
            <a:noFill/>
          </a:ln>
        </p:spPr>
      </p:pic>
      <p:pic>
        <p:nvPicPr>
          <p:cNvPr id="106" name="Google Shape;106;p17"/>
          <p:cNvPicPr preferRelativeResize="0"/>
          <p:nvPr/>
        </p:nvPicPr>
        <p:blipFill>
          <a:blip r:embed="rId12">
            <a:alphaModFix/>
          </a:blip>
          <a:stretch>
            <a:fillRect/>
          </a:stretch>
        </p:blipFill>
        <p:spPr>
          <a:xfrm>
            <a:off x="6934075" y="3260800"/>
            <a:ext cx="2209925" cy="16552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12" name="Google Shape;112;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descr="The new book &quot;One Drop: Shifting the Lens on Race,&quot; by author and activist Yaba Blay, Ph.D, explores racial identity and the constructs that were created in the United States. Blay joins CBSN's Tanya Rivero to explain the history of the rule and its impact today. &#10;&#10;CBSN is CBS News’ 24/7 digital streaming news service featuring live, anchored coverage available for free across all platforms. Launched in November 2014, the service is a premier destination for breaking news and original storytelling from the deep bench of CBS News correspondents and reporters. CBSN features the top stories of the day as well as deep dives into key issues facing the nation and the world. CBSN has also expanded to launch local news streaming services in major markets across the country. CBSN is currently available on CBSNews.com and the CBS News app across more than 20 platforms, as well as the Paramount+ subscription service.&#10;&#10;Subscribe to the CBS News YouTube channel: http://youtube.com/cbsnews​&#10;Watch CBSN live: http://cbsn.ws/1PlLpZ7c​&#10;Download the CBS News app: http://cbsn.ws/1Xb1WC8​&#10;Follow CBS News on Instagram: https://www.instagram.com/cbsnews/​&#10;Like CBS News on Facebook: http://facebook.com/cbsnews​&#10;Follow CBS News on Twitter: http://twitter.com/cbsnews​&#10;Subscribe to our newsletters: http://cbsn.ws/1RqHw7T​&#10;Try Paramount+ free: https://bit.ly/2OiW1kZ&#10;&#10;For licensing inquiries, contact: licensing@veritone.com" id="113" name="Google Shape;113;p18" title="The history of the &quot;one drop&quot; rule and how it impacts Americans today">
            <a:hlinkClick r:id="rId3"/>
          </p:cNvPr>
          <p:cNvPicPr preferRelativeResize="0"/>
          <p:nvPr/>
        </p:nvPicPr>
        <p:blipFill>
          <a:blip r:embed="rId4">
            <a:alphaModFix/>
          </a:blip>
          <a:stretch>
            <a:fillRect/>
          </a:stretch>
        </p:blipFill>
        <p:spPr>
          <a:xfrm>
            <a:off x="0" y="-111525"/>
            <a:ext cx="9185825" cy="5255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type="ctrTitle"/>
          </p:nvPr>
        </p:nvSpPr>
        <p:spPr>
          <a:xfrm>
            <a:off x="67775" y="0"/>
            <a:ext cx="85206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SOUTH AFRICA </a:t>
            </a:r>
            <a:endParaRPr/>
          </a:p>
        </p:txBody>
      </p:sp>
      <p:sp>
        <p:nvSpPr>
          <p:cNvPr id="119" name="Google Shape;119;p19"/>
          <p:cNvSpPr txBox="1"/>
          <p:nvPr>
            <p:ph idx="1" type="subTitle"/>
          </p:nvPr>
        </p:nvSpPr>
        <p:spPr>
          <a:xfrm>
            <a:off x="4395850" y="868750"/>
            <a:ext cx="4594800" cy="378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440"/>
              <a:buNone/>
            </a:pPr>
            <a:r>
              <a:rPr lang="en" sz="2820" u="sng">
                <a:solidFill>
                  <a:schemeClr val="hlink"/>
                </a:solidFill>
                <a:hlinkClick r:id="rId3"/>
              </a:rPr>
              <a:t>How Tyla’s rise sparked a debate around racial identity</a:t>
            </a:r>
            <a:endParaRPr sz="2820"/>
          </a:p>
          <a:p>
            <a:pPr indent="0" lvl="0" marL="0" rtl="0" algn="ctr">
              <a:spcBef>
                <a:spcPts val="0"/>
              </a:spcBef>
              <a:spcAft>
                <a:spcPts val="0"/>
              </a:spcAft>
              <a:buSzPts val="440"/>
              <a:buNone/>
            </a:pPr>
            <a:r>
              <a:t/>
            </a:r>
            <a:endParaRPr sz="2820"/>
          </a:p>
          <a:p>
            <a:pPr indent="0" lvl="0" marL="0" rtl="0" algn="ctr">
              <a:spcBef>
                <a:spcPts val="0"/>
              </a:spcBef>
              <a:spcAft>
                <a:spcPts val="0"/>
              </a:spcAft>
              <a:buSzPts val="440"/>
              <a:buNone/>
            </a:pPr>
            <a:r>
              <a:rPr lang="en" sz="2820" u="sng">
                <a:solidFill>
                  <a:schemeClr val="hlink"/>
                </a:solidFill>
                <a:hlinkClick r:id="rId4"/>
              </a:rPr>
              <a:t>Tyla’s racial identity: South African singer sparks culture war</a:t>
            </a:r>
            <a:endParaRPr sz="2820"/>
          </a:p>
          <a:p>
            <a:pPr indent="0" lvl="0" marL="0" rtl="0" algn="ctr">
              <a:spcBef>
                <a:spcPts val="0"/>
              </a:spcBef>
              <a:spcAft>
                <a:spcPts val="0"/>
              </a:spcAft>
              <a:buSzPts val="440"/>
              <a:buNone/>
            </a:pPr>
            <a:r>
              <a:t/>
            </a:r>
            <a:endParaRPr sz="2820"/>
          </a:p>
          <a:p>
            <a:pPr indent="0" lvl="0" marL="0" rtl="0" algn="ctr">
              <a:spcBef>
                <a:spcPts val="0"/>
              </a:spcBef>
              <a:spcAft>
                <a:spcPts val="0"/>
              </a:spcAft>
              <a:buSzPts val="440"/>
              <a:buNone/>
            </a:pPr>
            <a:r>
              <a:rPr lang="en" sz="2820" u="sng">
                <a:solidFill>
                  <a:schemeClr val="hlink"/>
                </a:solidFill>
                <a:hlinkClick r:id="rId5"/>
              </a:rPr>
              <a:t>Apartheid Musuem</a:t>
            </a:r>
            <a:endParaRPr sz="2820"/>
          </a:p>
        </p:txBody>
      </p:sp>
      <p:sp>
        <p:nvSpPr>
          <p:cNvPr id="120" name="Google Shape;120;p19"/>
          <p:cNvSpPr txBox="1"/>
          <p:nvPr/>
        </p:nvSpPr>
        <p:spPr>
          <a:xfrm>
            <a:off x="0" y="631775"/>
            <a:ext cx="4441500" cy="5380500"/>
          </a:xfrm>
          <a:prstGeom prst="rect">
            <a:avLst/>
          </a:prstGeom>
          <a:noFill/>
          <a:ln>
            <a:noFill/>
          </a:ln>
        </p:spPr>
        <p:txBody>
          <a:bodyPr anchorCtr="0" anchor="t" bIns="91425" lIns="91425" spcFirstLastPara="1" rIns="91425" wrap="square" tIns="91425">
            <a:spAutoFit/>
          </a:bodyPr>
          <a:lstStyle/>
          <a:p>
            <a:pPr indent="0" lvl="0" marL="0" marR="63500" rtl="0" algn="l">
              <a:lnSpc>
                <a:spcPct val="115000"/>
              </a:lnSpc>
              <a:spcBef>
                <a:spcPts val="0"/>
              </a:spcBef>
              <a:spcAft>
                <a:spcPts val="0"/>
              </a:spcAft>
              <a:buClr>
                <a:schemeClr val="dk1"/>
              </a:buClr>
              <a:buSzPts val="1100"/>
              <a:buFont typeface="Arial"/>
              <a:buNone/>
            </a:pPr>
            <a:r>
              <a:rPr lang="en" sz="1950">
                <a:solidFill>
                  <a:schemeClr val="dk1"/>
                </a:solidFill>
                <a:latin typeface="Roboto"/>
                <a:ea typeface="Roboto"/>
                <a:cs typeface="Roboto"/>
                <a:sym typeface="Roboto"/>
              </a:rPr>
              <a:t>I</a:t>
            </a:r>
            <a:r>
              <a:rPr b="1" lang="en" sz="1950">
                <a:solidFill>
                  <a:schemeClr val="dk1"/>
                </a:solidFill>
                <a:latin typeface="Roboto"/>
                <a:ea typeface="Roboto"/>
                <a:cs typeface="Roboto"/>
                <a:sym typeface="Roboto"/>
              </a:rPr>
              <a:t>n South Africa, race is still often defined by the categories established during apartheid, which are "Black," "White," "Coloured," and "Indian," primarily based on physical appearance and ancestry, even though the system is no longer legally enforced; this classification is used for data collection and to identify historically disadvantaged individuals, despite criticism about its continued relevance in a post-apartheid society. </a:t>
            </a:r>
            <a:endParaRPr b="1" sz="1950">
              <a:solidFill>
                <a:schemeClr val="dk1"/>
              </a:solidFill>
              <a:latin typeface="Roboto"/>
              <a:ea typeface="Roboto"/>
              <a:cs typeface="Roboto"/>
              <a:sym typeface="Roboto"/>
            </a:endParaRPr>
          </a:p>
          <a:p>
            <a:pPr indent="0" lvl="0" marL="0" rtl="0" algn="l">
              <a:lnSpc>
                <a:spcPct val="115000"/>
              </a:lnSpc>
              <a:spcBef>
                <a:spcPts val="1500"/>
              </a:spcBef>
              <a:spcAft>
                <a:spcPts val="0"/>
              </a:spcAft>
              <a:buClr>
                <a:schemeClr val="dk1"/>
              </a:buClr>
              <a:buSzPts val="1100"/>
              <a:buFont typeface="Arial"/>
              <a:buNone/>
            </a:pPr>
            <a:r>
              <a:t/>
            </a:r>
            <a:endParaRPr sz="1350">
              <a:solidFill>
                <a:srgbClr val="EEF0FF"/>
              </a:solidFill>
              <a:highlight>
                <a:srgbClr val="1F1F1F"/>
              </a:highlight>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0"/>
          <p:cNvSpPr txBox="1"/>
          <p:nvPr>
            <p:ph type="ctrTitle"/>
          </p:nvPr>
        </p:nvSpPr>
        <p:spPr>
          <a:xfrm>
            <a:off x="311700" y="41800"/>
            <a:ext cx="8520600" cy="648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BRAZIL </a:t>
            </a:r>
            <a:endParaRPr/>
          </a:p>
        </p:txBody>
      </p:sp>
      <p:sp>
        <p:nvSpPr>
          <p:cNvPr id="126" name="Google Shape;126;p20"/>
          <p:cNvSpPr txBox="1"/>
          <p:nvPr>
            <p:ph idx="1" type="subTitle"/>
          </p:nvPr>
        </p:nvSpPr>
        <p:spPr>
          <a:xfrm>
            <a:off x="69700" y="690100"/>
            <a:ext cx="8520600" cy="23931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853"/>
              <a:buNone/>
            </a:pPr>
            <a:r>
              <a:rPr b="1" lang="en" sz="1946">
                <a:solidFill>
                  <a:schemeClr val="dk1"/>
                </a:solidFill>
                <a:latin typeface="Roboto"/>
                <a:ea typeface="Roboto"/>
                <a:cs typeface="Roboto"/>
                <a:sym typeface="Roboto"/>
              </a:rPr>
              <a:t>In Brazil, race is primarily defined by a person's physical appearance/skin tone, categorized into five official racial groups according to the Brazilian Institute of Geography and Statistics (IBGE): "branco" (white), "pardo" (brown or multiracial), "preto" (black), "amarelo" (yellow/Asian), and "indígena" (indigenous), with classification often based on skin color rather than strict genetic ancestry due to the country's history of miscegenation; meaning that someone's racial identity can be influenced by factors like class and social status beyond just their genetics. </a:t>
            </a:r>
            <a:endParaRPr b="1" sz="3070">
              <a:solidFill>
                <a:schemeClr val="dk1"/>
              </a:solidFill>
            </a:endParaRPr>
          </a:p>
        </p:txBody>
      </p:sp>
      <p:sp>
        <p:nvSpPr>
          <p:cNvPr id="127" name="Google Shape;127;p20"/>
          <p:cNvSpPr txBox="1"/>
          <p:nvPr/>
        </p:nvSpPr>
        <p:spPr>
          <a:xfrm>
            <a:off x="2564850" y="3324450"/>
            <a:ext cx="401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128" name="Google Shape;128;p20"/>
          <p:cNvPicPr preferRelativeResize="0"/>
          <p:nvPr/>
        </p:nvPicPr>
        <p:blipFill>
          <a:blip r:embed="rId3">
            <a:alphaModFix/>
          </a:blip>
          <a:stretch>
            <a:fillRect/>
          </a:stretch>
        </p:blipFill>
        <p:spPr>
          <a:xfrm>
            <a:off x="160863" y="3257913"/>
            <a:ext cx="2619375" cy="1743075"/>
          </a:xfrm>
          <a:prstGeom prst="rect">
            <a:avLst/>
          </a:prstGeom>
          <a:noFill/>
          <a:ln>
            <a:noFill/>
          </a:ln>
        </p:spPr>
      </p:pic>
      <p:pic>
        <p:nvPicPr>
          <p:cNvPr id="129" name="Google Shape;129;p20"/>
          <p:cNvPicPr preferRelativeResize="0"/>
          <p:nvPr/>
        </p:nvPicPr>
        <p:blipFill>
          <a:blip r:embed="rId4">
            <a:alphaModFix/>
          </a:blip>
          <a:stretch>
            <a:fillRect/>
          </a:stretch>
        </p:blipFill>
        <p:spPr>
          <a:xfrm>
            <a:off x="2957200" y="3224601"/>
            <a:ext cx="3112634" cy="1743075"/>
          </a:xfrm>
          <a:prstGeom prst="rect">
            <a:avLst/>
          </a:prstGeom>
          <a:noFill/>
          <a:ln>
            <a:noFill/>
          </a:ln>
        </p:spPr>
      </p:pic>
      <p:pic>
        <p:nvPicPr>
          <p:cNvPr id="130" name="Google Shape;130;p20"/>
          <p:cNvPicPr preferRelativeResize="0"/>
          <p:nvPr/>
        </p:nvPicPr>
        <p:blipFill>
          <a:blip r:embed="rId5">
            <a:alphaModFix/>
          </a:blip>
          <a:stretch>
            <a:fillRect/>
          </a:stretch>
        </p:blipFill>
        <p:spPr>
          <a:xfrm>
            <a:off x="6246775" y="3224575"/>
            <a:ext cx="2724150" cy="1743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ctrTitle"/>
          </p:nvPr>
        </p:nvSpPr>
        <p:spPr>
          <a:xfrm>
            <a:off x="285000" y="46525"/>
            <a:ext cx="8450700" cy="627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680"/>
              <a:t>Carl Linnaeus (Sweden) 1707 -1778</a:t>
            </a:r>
            <a:endParaRPr sz="3680"/>
          </a:p>
        </p:txBody>
      </p:sp>
      <p:sp>
        <p:nvSpPr>
          <p:cNvPr id="136" name="Google Shape;136;p21"/>
          <p:cNvSpPr txBox="1"/>
          <p:nvPr/>
        </p:nvSpPr>
        <p:spPr>
          <a:xfrm>
            <a:off x="343625" y="674125"/>
            <a:ext cx="6002400" cy="4271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1800" u="sng">
                <a:latin typeface="Calibri"/>
                <a:ea typeface="Calibri"/>
                <a:cs typeface="Calibri"/>
                <a:sym typeface="Calibri"/>
              </a:rPr>
              <a:t>The FOUNDATION OF CLASSIFYING THE VARIOUS RACES</a:t>
            </a:r>
            <a:endParaRPr b="1" sz="1800" u="sng">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 sz="2200">
                <a:latin typeface="Calibri"/>
                <a:ea typeface="Calibri"/>
                <a:cs typeface="Calibri"/>
                <a:sym typeface="Calibri"/>
              </a:rPr>
              <a:t>Homo Americanus - reddish, </a:t>
            </a:r>
            <a:r>
              <a:rPr b="1" lang="en" sz="2200">
                <a:solidFill>
                  <a:srgbClr val="FF0000"/>
                </a:solidFill>
                <a:latin typeface="Calibri"/>
                <a:ea typeface="Calibri"/>
                <a:cs typeface="Calibri"/>
                <a:sym typeface="Calibri"/>
              </a:rPr>
              <a:t>choleric (bad temper)</a:t>
            </a:r>
            <a:r>
              <a:rPr b="1" lang="en" sz="2200">
                <a:latin typeface="Calibri"/>
                <a:ea typeface="Calibri"/>
                <a:cs typeface="Calibri"/>
                <a:sym typeface="Calibri"/>
              </a:rPr>
              <a:t>, </a:t>
            </a:r>
            <a:r>
              <a:rPr b="1" lang="en" sz="2200">
                <a:solidFill>
                  <a:srgbClr val="FF0000"/>
                </a:solidFill>
                <a:latin typeface="Calibri"/>
                <a:ea typeface="Calibri"/>
                <a:cs typeface="Calibri"/>
                <a:sym typeface="Calibri"/>
              </a:rPr>
              <a:t>obstinate (stubborn)</a:t>
            </a:r>
            <a:r>
              <a:rPr b="1" lang="en" sz="2200">
                <a:latin typeface="Calibri"/>
                <a:ea typeface="Calibri"/>
                <a:cs typeface="Calibri"/>
                <a:sym typeface="Calibri"/>
              </a:rPr>
              <a:t>, contended and regulated by custom</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 sz="2200">
                <a:latin typeface="Calibri"/>
                <a:ea typeface="Calibri"/>
                <a:cs typeface="Calibri"/>
                <a:sym typeface="Calibri"/>
              </a:rPr>
              <a:t>Homo Europaeus as white, fickle, </a:t>
            </a:r>
            <a:r>
              <a:rPr b="1" lang="en" sz="2200">
                <a:solidFill>
                  <a:srgbClr val="FF0000"/>
                </a:solidFill>
                <a:latin typeface="Calibri"/>
                <a:ea typeface="Calibri"/>
                <a:cs typeface="Calibri"/>
                <a:sym typeface="Calibri"/>
              </a:rPr>
              <a:t>sanguine (optimistic, positive)</a:t>
            </a:r>
            <a:r>
              <a:rPr b="1" lang="en" sz="2200">
                <a:latin typeface="Calibri"/>
                <a:ea typeface="Calibri"/>
                <a:cs typeface="Calibri"/>
                <a:sym typeface="Calibri"/>
              </a:rPr>
              <a:t>, blue-eyed, </a:t>
            </a:r>
            <a:r>
              <a:rPr b="1" lang="en" sz="2200">
                <a:solidFill>
                  <a:srgbClr val="FF0000"/>
                </a:solidFill>
                <a:latin typeface="Calibri"/>
                <a:ea typeface="Calibri"/>
                <a:cs typeface="Calibri"/>
                <a:sym typeface="Calibri"/>
              </a:rPr>
              <a:t>gentle</a:t>
            </a:r>
            <a:r>
              <a:rPr b="1" lang="en" sz="2200">
                <a:latin typeface="Calibri"/>
                <a:ea typeface="Calibri"/>
                <a:cs typeface="Calibri"/>
                <a:sym typeface="Calibri"/>
              </a:rPr>
              <a:t> and governed by laws</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 sz="2200">
                <a:latin typeface="Calibri"/>
                <a:ea typeface="Calibri"/>
                <a:cs typeface="Calibri"/>
                <a:sym typeface="Calibri"/>
              </a:rPr>
              <a:t>Homo Asiaticus as </a:t>
            </a:r>
            <a:r>
              <a:rPr b="1" lang="en" sz="2200">
                <a:solidFill>
                  <a:srgbClr val="FF0000"/>
                </a:solidFill>
                <a:latin typeface="Calibri"/>
                <a:ea typeface="Calibri"/>
                <a:cs typeface="Calibri"/>
                <a:sym typeface="Calibri"/>
              </a:rPr>
              <a:t>sallow (yellowish)</a:t>
            </a:r>
            <a:r>
              <a:rPr b="1" lang="en" sz="2200">
                <a:latin typeface="Calibri"/>
                <a:ea typeface="Calibri"/>
                <a:cs typeface="Calibri"/>
                <a:sym typeface="Calibri"/>
              </a:rPr>
              <a:t>, garve dignified, </a:t>
            </a:r>
            <a:r>
              <a:rPr b="1" lang="en" sz="2200">
                <a:solidFill>
                  <a:srgbClr val="FF0000"/>
                </a:solidFill>
                <a:latin typeface="Calibri"/>
                <a:ea typeface="Calibri"/>
                <a:cs typeface="Calibri"/>
                <a:sym typeface="Calibri"/>
              </a:rPr>
              <a:t>avaricious (greedy)</a:t>
            </a:r>
            <a:r>
              <a:rPr b="1" lang="en" sz="2200">
                <a:latin typeface="Calibri"/>
                <a:ea typeface="Calibri"/>
                <a:cs typeface="Calibri"/>
                <a:sym typeface="Calibri"/>
              </a:rPr>
              <a:t>, and ruled by opinion</a:t>
            </a:r>
            <a:endParaRPr b="1" sz="2200">
              <a:latin typeface="Calibri"/>
              <a:ea typeface="Calibri"/>
              <a:cs typeface="Calibri"/>
              <a:sym typeface="Calibri"/>
            </a:endParaRPr>
          </a:p>
          <a:p>
            <a:pPr indent="-368300" lvl="0" marL="457200" rtl="0" algn="l">
              <a:spcBef>
                <a:spcPts val="0"/>
              </a:spcBef>
              <a:spcAft>
                <a:spcPts val="0"/>
              </a:spcAft>
              <a:buSzPts val="2200"/>
              <a:buFont typeface="Calibri"/>
              <a:buChar char="●"/>
            </a:pPr>
            <a:r>
              <a:rPr b="1" lang="en" sz="2200">
                <a:latin typeface="Calibri"/>
                <a:ea typeface="Calibri"/>
                <a:cs typeface="Calibri"/>
                <a:sym typeface="Calibri"/>
              </a:rPr>
              <a:t>Homo Afer as black, </a:t>
            </a:r>
            <a:r>
              <a:rPr b="1" lang="en" sz="2200">
                <a:solidFill>
                  <a:srgbClr val="CC0000"/>
                </a:solidFill>
                <a:latin typeface="Calibri"/>
                <a:ea typeface="Calibri"/>
                <a:cs typeface="Calibri"/>
                <a:sym typeface="Calibri"/>
              </a:rPr>
              <a:t>phlegmatic (unemotional)</a:t>
            </a:r>
            <a:r>
              <a:rPr b="1" lang="en" sz="2200">
                <a:latin typeface="Calibri"/>
                <a:ea typeface="Calibri"/>
                <a:cs typeface="Calibri"/>
                <a:sym typeface="Calibri"/>
              </a:rPr>
              <a:t>, </a:t>
            </a:r>
            <a:r>
              <a:rPr b="1" lang="en" sz="2200">
                <a:solidFill>
                  <a:srgbClr val="FF0000"/>
                </a:solidFill>
                <a:latin typeface="Calibri"/>
                <a:ea typeface="Calibri"/>
                <a:cs typeface="Calibri"/>
                <a:sym typeface="Calibri"/>
              </a:rPr>
              <a:t>cunning</a:t>
            </a:r>
            <a:r>
              <a:rPr b="1" lang="en" sz="2200">
                <a:latin typeface="Calibri"/>
                <a:ea typeface="Calibri"/>
                <a:cs typeface="Calibri"/>
                <a:sym typeface="Calibri"/>
              </a:rPr>
              <a:t>, </a:t>
            </a:r>
            <a:r>
              <a:rPr b="1" lang="en" sz="2200">
                <a:solidFill>
                  <a:srgbClr val="FF0000"/>
                </a:solidFill>
                <a:latin typeface="Calibri"/>
                <a:ea typeface="Calibri"/>
                <a:cs typeface="Calibri"/>
                <a:sym typeface="Calibri"/>
              </a:rPr>
              <a:t>lazy</a:t>
            </a:r>
            <a:r>
              <a:rPr b="1" lang="en" sz="2200">
                <a:latin typeface="Calibri"/>
                <a:ea typeface="Calibri"/>
                <a:cs typeface="Calibri"/>
                <a:sym typeface="Calibri"/>
              </a:rPr>
              <a:t>, </a:t>
            </a:r>
            <a:r>
              <a:rPr b="1" lang="en" sz="2200">
                <a:solidFill>
                  <a:srgbClr val="FF0000"/>
                </a:solidFill>
                <a:latin typeface="Calibri"/>
                <a:ea typeface="Calibri"/>
                <a:cs typeface="Calibri"/>
                <a:sym typeface="Calibri"/>
              </a:rPr>
              <a:t>lustful</a:t>
            </a:r>
            <a:r>
              <a:rPr b="1" lang="en" sz="2200">
                <a:latin typeface="Calibri"/>
                <a:ea typeface="Calibri"/>
                <a:cs typeface="Calibri"/>
                <a:sym typeface="Calibri"/>
              </a:rPr>
              <a:t>, </a:t>
            </a:r>
            <a:r>
              <a:rPr b="1" lang="en" sz="2200">
                <a:solidFill>
                  <a:srgbClr val="FF0000"/>
                </a:solidFill>
                <a:latin typeface="Calibri"/>
                <a:ea typeface="Calibri"/>
                <a:cs typeface="Calibri"/>
                <a:sym typeface="Calibri"/>
              </a:rPr>
              <a:t>careless</a:t>
            </a:r>
            <a:r>
              <a:rPr b="1" lang="en" sz="2200">
                <a:latin typeface="Calibri"/>
                <a:ea typeface="Calibri"/>
                <a:cs typeface="Calibri"/>
                <a:sym typeface="Calibri"/>
              </a:rPr>
              <a:t> and governed by </a:t>
            </a:r>
            <a:r>
              <a:rPr b="1" lang="en" sz="2200">
                <a:solidFill>
                  <a:srgbClr val="FF0000"/>
                </a:solidFill>
                <a:latin typeface="Calibri"/>
                <a:ea typeface="Calibri"/>
                <a:cs typeface="Calibri"/>
                <a:sym typeface="Calibri"/>
              </a:rPr>
              <a:t>caprice (inconsistent)</a:t>
            </a:r>
            <a:endParaRPr b="1" sz="2200">
              <a:solidFill>
                <a:srgbClr val="FF0000"/>
              </a:solidFill>
              <a:latin typeface="Calibri"/>
              <a:ea typeface="Calibri"/>
              <a:cs typeface="Calibri"/>
              <a:sym typeface="Calibri"/>
            </a:endParaRPr>
          </a:p>
        </p:txBody>
      </p:sp>
      <p:pic>
        <p:nvPicPr>
          <p:cNvPr id="137" name="Google Shape;137;p21"/>
          <p:cNvPicPr preferRelativeResize="0"/>
          <p:nvPr/>
        </p:nvPicPr>
        <p:blipFill>
          <a:blip r:embed="rId3">
            <a:alphaModFix/>
          </a:blip>
          <a:stretch>
            <a:fillRect/>
          </a:stretch>
        </p:blipFill>
        <p:spPr>
          <a:xfrm>
            <a:off x="6346025" y="1094225"/>
            <a:ext cx="2601300" cy="3497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